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6" r:id="rId5"/>
    <p:sldMasterId id="2147483713" r:id="rId6"/>
  </p:sldMasterIdLst>
  <p:notesMasterIdLst>
    <p:notesMasterId r:id="rId50"/>
  </p:notesMasterIdLst>
  <p:sldIdLst>
    <p:sldId id="256" r:id="rId7"/>
    <p:sldId id="2088" r:id="rId8"/>
    <p:sldId id="295" r:id="rId9"/>
    <p:sldId id="1948" r:id="rId10"/>
    <p:sldId id="2207" r:id="rId11"/>
    <p:sldId id="2006" r:id="rId12"/>
    <p:sldId id="2000" r:id="rId13"/>
    <p:sldId id="1985" r:id="rId14"/>
    <p:sldId id="1987" r:id="rId15"/>
    <p:sldId id="1883" r:id="rId16"/>
    <p:sldId id="1962" r:id="rId17"/>
    <p:sldId id="2148" r:id="rId18"/>
    <p:sldId id="2149" r:id="rId19"/>
    <p:sldId id="1996" r:id="rId20"/>
    <p:sldId id="1989" r:id="rId21"/>
    <p:sldId id="2151" r:id="rId22"/>
    <p:sldId id="2215" r:id="rId23"/>
    <p:sldId id="2191" r:id="rId24"/>
    <p:sldId id="2216" r:id="rId25"/>
    <p:sldId id="2192" r:id="rId26"/>
    <p:sldId id="2201" r:id="rId27"/>
    <p:sldId id="2196" r:id="rId28"/>
    <p:sldId id="2144" r:id="rId29"/>
    <p:sldId id="1965" r:id="rId30"/>
    <p:sldId id="2194" r:id="rId31"/>
    <p:sldId id="2183" r:id="rId32"/>
    <p:sldId id="2217" r:id="rId33"/>
    <p:sldId id="1952" r:id="rId34"/>
    <p:sldId id="2185" r:id="rId35"/>
    <p:sldId id="2198" r:id="rId36"/>
    <p:sldId id="2200" r:id="rId37"/>
    <p:sldId id="2177" r:id="rId38"/>
    <p:sldId id="2199" r:id="rId39"/>
    <p:sldId id="2213" r:id="rId40"/>
    <p:sldId id="258" r:id="rId41"/>
    <p:sldId id="2203" r:id="rId42"/>
    <p:sldId id="2187" r:id="rId43"/>
    <p:sldId id="2202" r:id="rId44"/>
    <p:sldId id="2174" r:id="rId45"/>
    <p:sldId id="257" r:id="rId46"/>
    <p:sldId id="2188" r:id="rId47"/>
    <p:sldId id="486" r:id="rId48"/>
    <p:sldId id="2204" r:id="rId4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528D2616-8088-4FB3-AABA-6EC3DC16CED3}">
          <p14:sldIdLst/>
        </p14:section>
        <p14:section name="Template" id="{342EB076-A606-4BF0-9A3A-5141413DAA09}">
          <p14:sldIdLst>
            <p14:sldId id="256"/>
            <p14:sldId id="2088"/>
            <p14:sldId id="295"/>
            <p14:sldId id="1948"/>
            <p14:sldId id="2207"/>
            <p14:sldId id="2006"/>
            <p14:sldId id="2000"/>
            <p14:sldId id="1985"/>
            <p14:sldId id="1987"/>
            <p14:sldId id="1883"/>
            <p14:sldId id="1962"/>
            <p14:sldId id="2148"/>
            <p14:sldId id="2149"/>
            <p14:sldId id="1996"/>
            <p14:sldId id="1989"/>
            <p14:sldId id="2151"/>
            <p14:sldId id="2215"/>
            <p14:sldId id="2191"/>
            <p14:sldId id="2216"/>
            <p14:sldId id="2192"/>
            <p14:sldId id="2201"/>
            <p14:sldId id="2196"/>
            <p14:sldId id="2144"/>
            <p14:sldId id="1965"/>
            <p14:sldId id="2194"/>
            <p14:sldId id="2183"/>
            <p14:sldId id="2217"/>
            <p14:sldId id="1952"/>
            <p14:sldId id="2185"/>
            <p14:sldId id="2198"/>
            <p14:sldId id="2200"/>
            <p14:sldId id="2177"/>
            <p14:sldId id="2199"/>
            <p14:sldId id="2213"/>
            <p14:sldId id="258"/>
            <p14:sldId id="2203"/>
            <p14:sldId id="2187"/>
            <p14:sldId id="2202"/>
            <p14:sldId id="2174"/>
            <p14:sldId id="257"/>
            <p14:sldId id="2188"/>
            <p14:sldId id="486"/>
            <p14:sldId id="22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FCBDE2-2B0E-A374-E66C-2AC3CF114BBB}" name="Jason Liu" initials="JL" userId="S::jliu@themyersbriggs.com::efbe9fe8-bddd-40e1-a383-3468b9ea2c2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91A1"/>
    <a:srgbClr val="19AABA"/>
    <a:srgbClr val="8CB80F"/>
    <a:srgbClr val="1ECEE0"/>
    <a:srgbClr val="037B7F"/>
    <a:srgbClr val="13545D"/>
    <a:srgbClr val="FFE285"/>
    <a:srgbClr val="424730"/>
    <a:srgbClr val="FFFFFF"/>
    <a:srgbClr val="4365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01" autoAdjust="0"/>
    <p:restoredTop sz="90918" autoAdjust="0"/>
  </p:normalViewPr>
  <p:slideViewPr>
    <p:cSldViewPr snapToGrid="0">
      <p:cViewPr varScale="1">
        <p:scale>
          <a:sx n="100" d="100"/>
          <a:sy n="100" d="100"/>
        </p:scale>
        <p:origin x="145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7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DE6BA5-C362-42AA-9ADC-75AAA2884FC1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E395DB6D-72F0-440B-91E9-9E14DB80B832}">
      <dgm:prSet phldrT="[Text]" custT="1"/>
      <dgm:spPr>
        <a:solidFill>
          <a:srgbClr val="74A3AC"/>
        </a:solidFill>
        <a:ln>
          <a:noFill/>
        </a:ln>
      </dgm:spPr>
      <dgm:t>
        <a:bodyPr/>
        <a:lstStyle/>
        <a:p>
          <a:r>
            <a:rPr lang="en-US" sz="1800" b="1" dirty="0">
              <a:solidFill>
                <a:schemeClr val="tx1">
                  <a:lumMod val="75000"/>
                </a:schemeClr>
              </a:solidFill>
            </a:rPr>
            <a:t>BEFORE</a:t>
          </a:r>
        </a:p>
        <a:p>
          <a:r>
            <a:rPr lang="en-US" sz="1800" dirty="0">
              <a:solidFill>
                <a:schemeClr val="tx1">
                  <a:lumMod val="75000"/>
                </a:schemeClr>
              </a:solidFill>
            </a:rPr>
            <a:t>develop your skill set, anticipate hard conversations, be clear on your goals, prepare for the interaction</a:t>
          </a:r>
        </a:p>
        <a:p>
          <a:r>
            <a:rPr lang="en-US" sz="1400" dirty="0"/>
            <a:t> </a:t>
          </a:r>
        </a:p>
      </dgm:t>
    </dgm:pt>
    <dgm:pt modelId="{692A53B2-5C9F-4366-8A66-6BC86A948E4B}" type="parTrans" cxnId="{65052C3C-0A03-412F-B93D-11DD6E0EF8E6}">
      <dgm:prSet/>
      <dgm:spPr/>
      <dgm:t>
        <a:bodyPr/>
        <a:lstStyle/>
        <a:p>
          <a:endParaRPr lang="en-US"/>
        </a:p>
      </dgm:t>
    </dgm:pt>
    <dgm:pt modelId="{5599FDE6-9877-40FD-A611-B86A593444AC}" type="sibTrans" cxnId="{65052C3C-0A03-412F-B93D-11DD6E0EF8E6}">
      <dgm:prSet/>
      <dgm:spPr/>
      <dgm:t>
        <a:bodyPr/>
        <a:lstStyle/>
        <a:p>
          <a:endParaRPr lang="en-US"/>
        </a:p>
      </dgm:t>
    </dgm:pt>
    <dgm:pt modelId="{195862D4-DBFA-43B8-84D3-ADFF1B424FE2}">
      <dgm:prSet phldrT="[Text]" custT="1"/>
      <dgm:spPr>
        <a:solidFill>
          <a:schemeClr val="dk2">
            <a:hueOff val="0"/>
            <a:satOff val="0"/>
            <a:lumOff val="0"/>
            <a:alpha val="56000"/>
          </a:schemeClr>
        </a:solidFill>
        <a:ln>
          <a:noFill/>
        </a:ln>
      </dgm:spPr>
      <dgm:t>
        <a:bodyPr/>
        <a:lstStyle/>
        <a:p>
          <a:r>
            <a:rPr lang="en-US" sz="1600" b="1" dirty="0">
              <a:solidFill>
                <a:schemeClr val="tx1">
                  <a:lumMod val="75000"/>
                </a:schemeClr>
              </a:solidFill>
            </a:rPr>
            <a:t>DURING</a:t>
          </a:r>
        </a:p>
        <a:p>
          <a:r>
            <a:rPr lang="en-US" sz="1600" dirty="0">
              <a:solidFill>
                <a:schemeClr val="tx1">
                  <a:lumMod val="75000"/>
                </a:schemeClr>
              </a:solidFill>
            </a:rPr>
            <a:t>create psychological safety, watch for triggers, manage your emotions, deescalate, call for a time out if needed, steer conversation toward constructive problem solving</a:t>
          </a:r>
        </a:p>
      </dgm:t>
    </dgm:pt>
    <dgm:pt modelId="{9CC5218F-31B7-4B02-9E7A-446C55FB3FD8}" type="parTrans" cxnId="{5DFAD481-605E-4209-AEE7-D26D7DF4D43F}">
      <dgm:prSet/>
      <dgm:spPr/>
      <dgm:t>
        <a:bodyPr/>
        <a:lstStyle/>
        <a:p>
          <a:endParaRPr lang="en-US"/>
        </a:p>
      </dgm:t>
    </dgm:pt>
    <dgm:pt modelId="{F8A74935-414A-4851-A031-AB547FD7716C}" type="sibTrans" cxnId="{5DFAD481-605E-4209-AEE7-D26D7DF4D43F}">
      <dgm:prSet/>
      <dgm:spPr/>
      <dgm:t>
        <a:bodyPr/>
        <a:lstStyle/>
        <a:p>
          <a:endParaRPr lang="en-US"/>
        </a:p>
      </dgm:t>
    </dgm:pt>
    <dgm:pt modelId="{ED930B64-6865-4B04-BB12-F4CEC9012E25}">
      <dgm:prSet phldrT="[Text]" custT="1"/>
      <dgm:spPr>
        <a:solidFill>
          <a:srgbClr val="FFE285"/>
        </a:solidFill>
        <a:ln>
          <a:noFill/>
        </a:ln>
      </dgm:spPr>
      <dgm:t>
        <a:bodyPr/>
        <a:lstStyle/>
        <a:p>
          <a:r>
            <a:rPr lang="en-US" sz="1600" b="1" dirty="0">
              <a:solidFill>
                <a:schemeClr val="tx1">
                  <a:lumMod val="75000"/>
                </a:schemeClr>
              </a:solidFill>
            </a:rPr>
            <a:t>AFTER</a:t>
          </a:r>
        </a:p>
        <a:p>
          <a:r>
            <a:rPr lang="en-US" sz="1600" dirty="0">
              <a:solidFill>
                <a:schemeClr val="tx1">
                  <a:lumMod val="75000"/>
                </a:schemeClr>
              </a:solidFill>
            </a:rPr>
            <a:t>hotwash, develop lessons learned for hard conversations that were avoided and conversations that turned from destructive to constructive</a:t>
          </a:r>
        </a:p>
        <a:p>
          <a:endParaRPr lang="en-US" sz="1400" dirty="0"/>
        </a:p>
      </dgm:t>
    </dgm:pt>
    <dgm:pt modelId="{79328D01-BC71-478F-A353-3E2333976854}" type="parTrans" cxnId="{4FCB0D1B-D0AC-4AEC-996A-8B3476C103AB}">
      <dgm:prSet/>
      <dgm:spPr/>
      <dgm:t>
        <a:bodyPr/>
        <a:lstStyle/>
        <a:p>
          <a:endParaRPr lang="en-US"/>
        </a:p>
      </dgm:t>
    </dgm:pt>
    <dgm:pt modelId="{4B910F95-136B-4129-83BA-59D3EFDAC0A1}" type="sibTrans" cxnId="{4FCB0D1B-D0AC-4AEC-996A-8B3476C103AB}">
      <dgm:prSet/>
      <dgm:spPr/>
      <dgm:t>
        <a:bodyPr/>
        <a:lstStyle/>
        <a:p>
          <a:endParaRPr lang="en-US"/>
        </a:p>
      </dgm:t>
    </dgm:pt>
    <dgm:pt modelId="{DBEAA8F9-27E5-415D-A0E2-5778FAFA41F6}" type="pres">
      <dgm:prSet presAssocID="{E3DE6BA5-C362-42AA-9ADC-75AAA2884FC1}" presName="CompostProcess" presStyleCnt="0">
        <dgm:presLayoutVars>
          <dgm:dir/>
          <dgm:resizeHandles val="exact"/>
        </dgm:presLayoutVars>
      </dgm:prSet>
      <dgm:spPr/>
    </dgm:pt>
    <dgm:pt modelId="{C2BAC047-A333-4373-84BA-7EF8BB952384}" type="pres">
      <dgm:prSet presAssocID="{E3DE6BA5-C362-42AA-9ADC-75AAA2884FC1}" presName="arrow" presStyleLbl="bgShp" presStyleIdx="0" presStyleCnt="1"/>
      <dgm:spPr/>
    </dgm:pt>
    <dgm:pt modelId="{504FAF4D-9A75-422C-A5BB-B35A6A59D2B8}" type="pres">
      <dgm:prSet presAssocID="{E3DE6BA5-C362-42AA-9ADC-75AAA2884FC1}" presName="linearProcess" presStyleCnt="0"/>
      <dgm:spPr/>
    </dgm:pt>
    <dgm:pt modelId="{0F34DE29-14C8-47CD-BBDF-ABB658B01D38}" type="pres">
      <dgm:prSet presAssocID="{E395DB6D-72F0-440B-91E9-9E14DB80B832}" presName="textNode" presStyleLbl="node1" presStyleIdx="0" presStyleCnt="3">
        <dgm:presLayoutVars>
          <dgm:bulletEnabled val="1"/>
        </dgm:presLayoutVars>
      </dgm:prSet>
      <dgm:spPr/>
    </dgm:pt>
    <dgm:pt modelId="{0A1DA14D-7890-4C80-BD54-2E197C0BF772}" type="pres">
      <dgm:prSet presAssocID="{5599FDE6-9877-40FD-A611-B86A593444AC}" presName="sibTrans" presStyleCnt="0"/>
      <dgm:spPr/>
    </dgm:pt>
    <dgm:pt modelId="{D41012CA-910E-4E17-A5A8-D9E5B35A1D4A}" type="pres">
      <dgm:prSet presAssocID="{195862D4-DBFA-43B8-84D3-ADFF1B424FE2}" presName="textNode" presStyleLbl="node1" presStyleIdx="1" presStyleCnt="3">
        <dgm:presLayoutVars>
          <dgm:bulletEnabled val="1"/>
        </dgm:presLayoutVars>
      </dgm:prSet>
      <dgm:spPr/>
    </dgm:pt>
    <dgm:pt modelId="{766EBE98-3534-4822-A235-72741DD11A7A}" type="pres">
      <dgm:prSet presAssocID="{F8A74935-414A-4851-A031-AB547FD7716C}" presName="sibTrans" presStyleCnt="0"/>
      <dgm:spPr/>
    </dgm:pt>
    <dgm:pt modelId="{1CB72C14-49E9-4058-BBD4-9642F2D92B50}" type="pres">
      <dgm:prSet presAssocID="{ED930B64-6865-4B04-BB12-F4CEC9012E25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4FCB0D1B-D0AC-4AEC-996A-8B3476C103AB}" srcId="{E3DE6BA5-C362-42AA-9ADC-75AAA2884FC1}" destId="{ED930B64-6865-4B04-BB12-F4CEC9012E25}" srcOrd="2" destOrd="0" parTransId="{79328D01-BC71-478F-A353-3E2333976854}" sibTransId="{4B910F95-136B-4129-83BA-59D3EFDAC0A1}"/>
    <dgm:cxn modelId="{65052C3C-0A03-412F-B93D-11DD6E0EF8E6}" srcId="{E3DE6BA5-C362-42AA-9ADC-75AAA2884FC1}" destId="{E395DB6D-72F0-440B-91E9-9E14DB80B832}" srcOrd="0" destOrd="0" parTransId="{692A53B2-5C9F-4366-8A66-6BC86A948E4B}" sibTransId="{5599FDE6-9877-40FD-A611-B86A593444AC}"/>
    <dgm:cxn modelId="{39176D47-941C-4C60-8923-9239E206224E}" type="presOf" srcId="{E3DE6BA5-C362-42AA-9ADC-75AAA2884FC1}" destId="{DBEAA8F9-27E5-415D-A0E2-5778FAFA41F6}" srcOrd="0" destOrd="0" presId="urn:microsoft.com/office/officeart/2005/8/layout/hProcess9"/>
    <dgm:cxn modelId="{2A54B152-D584-48A6-8BED-E38F7D3436E3}" type="presOf" srcId="{ED930B64-6865-4B04-BB12-F4CEC9012E25}" destId="{1CB72C14-49E9-4058-BBD4-9642F2D92B50}" srcOrd="0" destOrd="0" presId="urn:microsoft.com/office/officeart/2005/8/layout/hProcess9"/>
    <dgm:cxn modelId="{5DFAD481-605E-4209-AEE7-D26D7DF4D43F}" srcId="{E3DE6BA5-C362-42AA-9ADC-75AAA2884FC1}" destId="{195862D4-DBFA-43B8-84D3-ADFF1B424FE2}" srcOrd="1" destOrd="0" parTransId="{9CC5218F-31B7-4B02-9E7A-446C55FB3FD8}" sibTransId="{F8A74935-414A-4851-A031-AB547FD7716C}"/>
    <dgm:cxn modelId="{517C42C7-9BE5-4641-B10C-9B756B8C92E4}" type="presOf" srcId="{195862D4-DBFA-43B8-84D3-ADFF1B424FE2}" destId="{D41012CA-910E-4E17-A5A8-D9E5B35A1D4A}" srcOrd="0" destOrd="0" presId="urn:microsoft.com/office/officeart/2005/8/layout/hProcess9"/>
    <dgm:cxn modelId="{FCEB67F6-49D5-4771-B81C-209AAAFD99F1}" type="presOf" srcId="{E395DB6D-72F0-440B-91E9-9E14DB80B832}" destId="{0F34DE29-14C8-47CD-BBDF-ABB658B01D38}" srcOrd="0" destOrd="0" presId="urn:microsoft.com/office/officeart/2005/8/layout/hProcess9"/>
    <dgm:cxn modelId="{6CD9D84B-0746-4FA9-8577-D4A0C58B5D10}" type="presParOf" srcId="{DBEAA8F9-27E5-415D-A0E2-5778FAFA41F6}" destId="{C2BAC047-A333-4373-84BA-7EF8BB952384}" srcOrd="0" destOrd="0" presId="urn:microsoft.com/office/officeart/2005/8/layout/hProcess9"/>
    <dgm:cxn modelId="{B21EA2DD-B674-451B-AD77-870CC18F22AB}" type="presParOf" srcId="{DBEAA8F9-27E5-415D-A0E2-5778FAFA41F6}" destId="{504FAF4D-9A75-422C-A5BB-B35A6A59D2B8}" srcOrd="1" destOrd="0" presId="urn:microsoft.com/office/officeart/2005/8/layout/hProcess9"/>
    <dgm:cxn modelId="{646BA302-F2EB-4F78-9391-242B89DCCCAA}" type="presParOf" srcId="{504FAF4D-9A75-422C-A5BB-B35A6A59D2B8}" destId="{0F34DE29-14C8-47CD-BBDF-ABB658B01D38}" srcOrd="0" destOrd="0" presId="urn:microsoft.com/office/officeart/2005/8/layout/hProcess9"/>
    <dgm:cxn modelId="{DE3DBF67-47B3-45ED-9CB9-FD6163AA6DE4}" type="presParOf" srcId="{504FAF4D-9A75-422C-A5BB-B35A6A59D2B8}" destId="{0A1DA14D-7890-4C80-BD54-2E197C0BF772}" srcOrd="1" destOrd="0" presId="urn:microsoft.com/office/officeart/2005/8/layout/hProcess9"/>
    <dgm:cxn modelId="{D1CED98C-8481-4F43-B31A-8C17E0ED462F}" type="presParOf" srcId="{504FAF4D-9A75-422C-A5BB-B35A6A59D2B8}" destId="{D41012CA-910E-4E17-A5A8-D9E5B35A1D4A}" srcOrd="2" destOrd="0" presId="urn:microsoft.com/office/officeart/2005/8/layout/hProcess9"/>
    <dgm:cxn modelId="{455B649E-9806-49D5-B1C6-F90004A357BA}" type="presParOf" srcId="{504FAF4D-9A75-422C-A5BB-B35A6A59D2B8}" destId="{766EBE98-3534-4822-A235-72741DD11A7A}" srcOrd="3" destOrd="0" presId="urn:microsoft.com/office/officeart/2005/8/layout/hProcess9"/>
    <dgm:cxn modelId="{094DC466-7380-44C8-AEAE-BBDF4C6D2939}" type="presParOf" srcId="{504FAF4D-9A75-422C-A5BB-B35A6A59D2B8}" destId="{1CB72C14-49E9-4058-BBD4-9642F2D92B5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BAC047-A333-4373-84BA-7EF8BB952384}">
      <dsp:nvSpPr>
        <dsp:cNvPr id="0" name=""/>
        <dsp:cNvSpPr/>
      </dsp:nvSpPr>
      <dsp:spPr>
        <a:xfrm>
          <a:off x="721518" y="0"/>
          <a:ext cx="8177212" cy="5581649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4DE29-14C8-47CD-BBDF-ABB658B01D38}">
      <dsp:nvSpPr>
        <dsp:cNvPr id="0" name=""/>
        <dsp:cNvSpPr/>
      </dsp:nvSpPr>
      <dsp:spPr>
        <a:xfrm>
          <a:off x="4981" y="1674494"/>
          <a:ext cx="2960730" cy="2232660"/>
        </a:xfrm>
        <a:prstGeom prst="roundRect">
          <a:avLst/>
        </a:prstGeom>
        <a:solidFill>
          <a:srgbClr val="74A3A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>
                  <a:lumMod val="75000"/>
                </a:schemeClr>
              </a:solidFill>
            </a:rPr>
            <a:t>BEFORE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>
                  <a:lumMod val="75000"/>
                </a:schemeClr>
              </a:solidFill>
            </a:rPr>
            <a:t>develop your skill set, anticipate hard conversations, be clear on your goals, prepare for the interaction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 </a:t>
          </a:r>
        </a:p>
      </dsp:txBody>
      <dsp:txXfrm>
        <a:off x="113970" y="1783483"/>
        <a:ext cx="2742752" cy="2014682"/>
      </dsp:txXfrm>
    </dsp:sp>
    <dsp:sp modelId="{D41012CA-910E-4E17-A5A8-D9E5B35A1D4A}">
      <dsp:nvSpPr>
        <dsp:cNvPr id="0" name=""/>
        <dsp:cNvSpPr/>
      </dsp:nvSpPr>
      <dsp:spPr>
        <a:xfrm>
          <a:off x="3329759" y="1674494"/>
          <a:ext cx="2960730" cy="2232660"/>
        </a:xfrm>
        <a:prstGeom prst="roundRect">
          <a:avLst/>
        </a:prstGeom>
        <a:solidFill>
          <a:schemeClr val="dk2">
            <a:hueOff val="0"/>
            <a:satOff val="0"/>
            <a:lumOff val="0"/>
            <a:alpha val="56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75000"/>
                </a:schemeClr>
              </a:solidFill>
            </a:rPr>
            <a:t>DURING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>
                  <a:lumMod val="75000"/>
                </a:schemeClr>
              </a:solidFill>
            </a:rPr>
            <a:t>create psychological safety, watch for triggers, manage your emotions, deescalate, call for a time out if needed, steer conversation toward constructive problem solving</a:t>
          </a:r>
        </a:p>
      </dsp:txBody>
      <dsp:txXfrm>
        <a:off x="3438748" y="1783483"/>
        <a:ext cx="2742752" cy="2014682"/>
      </dsp:txXfrm>
    </dsp:sp>
    <dsp:sp modelId="{1CB72C14-49E9-4058-BBD4-9642F2D92B50}">
      <dsp:nvSpPr>
        <dsp:cNvPr id="0" name=""/>
        <dsp:cNvSpPr/>
      </dsp:nvSpPr>
      <dsp:spPr>
        <a:xfrm>
          <a:off x="6654537" y="1674494"/>
          <a:ext cx="2960730" cy="2232660"/>
        </a:xfrm>
        <a:prstGeom prst="roundRect">
          <a:avLst/>
        </a:prstGeom>
        <a:solidFill>
          <a:srgbClr val="FFE28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75000"/>
                </a:schemeClr>
              </a:solidFill>
            </a:rPr>
            <a:t>AFTER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>
                  <a:lumMod val="75000"/>
                </a:schemeClr>
              </a:solidFill>
            </a:rPr>
            <a:t>hotwash, develop lessons learned for hard conversations that were avoided and conversations that turned from destructive to constructive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6763526" y="1783483"/>
        <a:ext cx="2742752" cy="2014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5T05:54:22.377"/>
    </inkml:context>
    <inkml:brush xml:id="br0">
      <inkml:brushProperty name="width" value="0.025" units="cm"/>
      <inkml:brushProperty name="height" value="0.15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5T05:54:23.070"/>
    </inkml:context>
    <inkml:brush xml:id="br0">
      <inkml:brushProperty name="width" value="0.025" units="cm"/>
      <inkml:brushProperty name="height" value="0.15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5T05:54:24.027"/>
    </inkml:context>
    <inkml:brush xml:id="br0">
      <inkml:brushProperty name="width" value="0.025" units="cm"/>
      <inkml:brushProperty name="height" value="0.15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5T05:54:24.525"/>
    </inkml:context>
    <inkml:brush xml:id="br0">
      <inkml:brushProperty name="width" value="0.025" units="cm"/>
      <inkml:brushProperty name="height" value="0.15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r">
              <a:defRPr sz="1200"/>
            </a:lvl1pPr>
          </a:lstStyle>
          <a:p>
            <a:fld id="{493D69C3-3C69-4EE8-A483-1B4F2CCBC1B5}" type="datetimeFigureOut">
              <a:rPr lang="en-GB" smtClean="0"/>
              <a:t>31/05/2024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0463"/>
            <a:ext cx="5581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9" tIns="46585" rIns="93169" bIns="46585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7"/>
          </a:xfrm>
          <a:prstGeom prst="rect">
            <a:avLst/>
          </a:prstGeom>
        </p:spPr>
        <p:txBody>
          <a:bodyPr vert="horz" lIns="93169" tIns="46585" rIns="93169" bIns="4658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r">
              <a:defRPr sz="1200"/>
            </a:lvl1pPr>
          </a:lstStyle>
          <a:p>
            <a:fld id="{45CD9879-ADEF-4DD3-8034-C69FA85DAD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773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D9879-ADEF-4DD3-8034-C69FA85DADA3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3257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D9879-ADEF-4DD3-8034-C69FA85DAD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26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D9879-ADEF-4DD3-8034-C69FA85DAD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238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D9879-ADEF-4DD3-8034-C69FA85DAD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995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D9879-ADEF-4DD3-8034-C69FA85DAD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44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1C3B"/>
              </a:solidFill>
              <a:effectLst/>
              <a:highlight>
                <a:srgbClr val="FFFFFF"/>
              </a:highlight>
              <a:latin typeface="Google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highlight>
                  <a:srgbClr val="FFFFFF"/>
                </a:highlight>
                <a:latin typeface="Google Sans"/>
              </a:rPr>
              <a:t>Uncertain reactions: Not knowing how the other person will react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highlight>
                  <a:srgbClr val="FFFFFF"/>
                </a:highlight>
                <a:latin typeface="Google Sans"/>
              </a:rPr>
              <a:t>Sensitive topics: Discussing difficult or sensitive subjects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highlight>
                  <a:srgbClr val="FFFFFF"/>
                </a:highlight>
                <a:latin typeface="Google Sans"/>
              </a:rPr>
              <a:t>Uncooperative perception: Being perceived as uncooperative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highlight>
                  <a:srgbClr val="FFFFFF"/>
                </a:highlight>
                <a:latin typeface="Google Sans"/>
              </a:rPr>
              <a:t>Emotions: Strong emotions like fear, anger, and frustration can make conversations heated</a:t>
            </a:r>
          </a:p>
          <a:p>
            <a:pPr algn="ctr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highlight>
                  <a:srgbClr val="FFFFFF"/>
                </a:highlight>
                <a:latin typeface="Google Sans"/>
              </a:rPr>
              <a:t>Inadequate communication skills: Not listening actively or making assumptions </a:t>
            </a:r>
          </a:p>
          <a:p>
            <a:br>
              <a:rPr lang="en-US" b="0" i="0" dirty="0">
                <a:solidFill>
                  <a:srgbClr val="001C3B"/>
                </a:solidFill>
                <a:effectLst/>
                <a:highlight>
                  <a:srgbClr val="FFFFFF"/>
                </a:highlight>
                <a:latin typeface="Google San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D9879-ADEF-4DD3-8034-C69FA85DAD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837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9879-ADEF-4DD3-8034-C69FA85DADA3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4760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D9879-ADEF-4DD3-8034-C69FA85DAD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815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D9879-ADEF-4DD3-8034-C69FA85DAD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966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9879-ADEF-4DD3-8034-C69FA85DADA3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7112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1160463"/>
            <a:ext cx="5581650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9879-ADEF-4DD3-8034-C69FA85DADA3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872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694">
              <a:defRPr/>
            </a:pPr>
            <a:fld id="{45CD9879-ADEF-4DD3-8034-C69FA85DADA3}" type="slidenum">
              <a:rPr lang="en-GB">
                <a:solidFill>
                  <a:prstClr val="black"/>
                </a:solidFill>
                <a:latin typeface="Calibri"/>
              </a:rPr>
              <a:pPr defTabSz="931694">
                <a:defRPr/>
              </a:pPr>
              <a:t>2</a:t>
            </a:fld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0216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D9879-ADEF-4DD3-8034-C69FA85DAD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103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9879-ADEF-4DD3-8034-C69FA85DADA3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072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identification of feelings linked to unmet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9879-ADEF-4DD3-8034-C69FA85DADA3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97392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9879-ADEF-4DD3-8034-C69FA85DADA3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9443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9879-ADEF-4DD3-8034-C69FA85DADA3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021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9879-ADEF-4DD3-8034-C69FA85DADA3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78531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9879-ADEF-4DD3-8034-C69FA85DADA3}" type="slidenum">
              <a:rPr lang="en-GB" smtClean="0"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379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D9879-ADEF-4DD3-8034-C69FA85DAD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936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9879-ADEF-4DD3-8034-C69FA85DADA3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9652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D9879-ADEF-4DD3-8034-C69FA85DAD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85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internal and external stakeholders to share different viewpoints toward the solution of a complex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D9879-ADEF-4DD3-8034-C69FA85DAD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45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D9879-ADEF-4DD3-8034-C69FA85DAD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037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9879-ADEF-4DD3-8034-C69FA85DADA3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255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D9879-ADEF-4DD3-8034-C69FA85DAD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369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86" y="5850163"/>
            <a:ext cx="3282272" cy="6639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2FD3040-D9F3-4A8E-BA30-7E21CCDDE311}"/>
              </a:ext>
            </a:extLst>
          </p:cNvPr>
          <p:cNvSpPr/>
          <p:nvPr userDrawn="1"/>
        </p:nvSpPr>
        <p:spPr>
          <a:xfrm>
            <a:off x="0" y="545430"/>
            <a:ext cx="2834640" cy="28110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4D712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844B9C-17AF-4AA0-9DFE-01535CF3D151}"/>
              </a:ext>
            </a:extLst>
          </p:cNvPr>
          <p:cNvSpPr/>
          <p:nvPr userDrawn="1"/>
        </p:nvSpPr>
        <p:spPr>
          <a:xfrm>
            <a:off x="695095" y="824219"/>
            <a:ext cx="7209765" cy="33400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8BEDEC-AE67-492B-A4DB-515E8A402ADA}"/>
              </a:ext>
            </a:extLst>
          </p:cNvPr>
          <p:cNvSpPr/>
          <p:nvPr userDrawn="1"/>
        </p:nvSpPr>
        <p:spPr>
          <a:xfrm>
            <a:off x="5934609" y="4170186"/>
            <a:ext cx="2901869" cy="2673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CE81DAA-8159-491E-A3F9-4B4C715ACCA5}"/>
              </a:ext>
            </a:extLst>
          </p:cNvPr>
          <p:cNvSpPr/>
          <p:nvPr userDrawn="1"/>
        </p:nvSpPr>
        <p:spPr>
          <a:xfrm>
            <a:off x="8836479" y="3638761"/>
            <a:ext cx="2173277" cy="537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F6D758-F4BC-45CA-9C4A-FE5487480691}"/>
              </a:ext>
            </a:extLst>
          </p:cNvPr>
          <p:cNvSpPr/>
          <p:nvPr userDrawn="1"/>
        </p:nvSpPr>
        <p:spPr>
          <a:xfrm>
            <a:off x="5934609" y="4960826"/>
            <a:ext cx="1094344" cy="27839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4D712C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99CB94-F1C6-4D40-9EDE-2AD7852D18AA}"/>
              </a:ext>
            </a:extLst>
          </p:cNvPr>
          <p:cNvSpPr/>
          <p:nvPr userDrawn="1"/>
        </p:nvSpPr>
        <p:spPr>
          <a:xfrm>
            <a:off x="11009756" y="4176092"/>
            <a:ext cx="835402" cy="2604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8DB6448-73CA-423B-97FE-0E403AB7907C}"/>
              </a:ext>
            </a:extLst>
          </p:cNvPr>
          <p:cNvGrpSpPr/>
          <p:nvPr userDrawn="1"/>
        </p:nvGrpSpPr>
        <p:grpSpPr>
          <a:xfrm>
            <a:off x="695095" y="3629663"/>
            <a:ext cx="7209765" cy="540629"/>
            <a:chOff x="1055984" y="3772034"/>
            <a:chExt cx="5763670" cy="37772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BB3CE27-63B4-4430-BBCC-C29CCCD86112}"/>
                </a:ext>
              </a:extLst>
            </p:cNvPr>
            <p:cNvSpPr/>
            <p:nvPr userDrawn="1"/>
          </p:nvSpPr>
          <p:spPr>
            <a:xfrm>
              <a:off x="1055984" y="3772204"/>
              <a:ext cx="5763670" cy="377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A4A350F-A857-446E-B621-B499F9A3E1C0}"/>
                </a:ext>
              </a:extLst>
            </p:cNvPr>
            <p:cNvSpPr/>
            <p:nvPr userDrawn="1"/>
          </p:nvSpPr>
          <p:spPr>
            <a:xfrm>
              <a:off x="1055984" y="3772034"/>
              <a:ext cx="5763670" cy="377558"/>
            </a:xfrm>
            <a:prstGeom prst="rect">
              <a:avLst/>
            </a:pr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D57A448-F84A-4537-837D-68E8FD5346C9}"/>
              </a:ext>
            </a:extLst>
          </p:cNvPr>
          <p:cNvSpPr/>
          <p:nvPr userDrawn="1"/>
        </p:nvSpPr>
        <p:spPr>
          <a:xfrm>
            <a:off x="3761331" y="4434257"/>
            <a:ext cx="2173277" cy="534244"/>
          </a:xfrm>
          <a:prstGeom prst="rect">
            <a:avLst/>
          </a:prstGeom>
          <a:gradFill flip="none" rotWithShape="1">
            <a:gsLst>
              <a:gs pos="0">
                <a:srgbClr val="244C5A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49F08D90-8FA4-49C8-8C1F-E2FD48176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1312" y="1148051"/>
            <a:ext cx="6648628" cy="1594257"/>
          </a:xfrm>
        </p:spPr>
        <p:txBody>
          <a:bodyPr anchor="t">
            <a:no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goes here</a:t>
            </a:r>
            <a:endParaRPr lang="en-GB" dirty="0"/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82DA124E-2113-4C7B-9CC4-F6DF48BD45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91313" y="2846649"/>
            <a:ext cx="6648628" cy="681621"/>
          </a:xfrm>
        </p:spPr>
        <p:txBody>
          <a:bodyPr>
            <a:noAutofit/>
          </a:bodyPr>
          <a:lstStyle>
            <a:lvl1pPr marL="0" indent="0" algn="l">
              <a:spcBef>
                <a:spcPts val="40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endParaRPr lang="en-GB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1A920B-11DA-4716-A5D3-A33DA4F32F75}"/>
              </a:ext>
            </a:extLst>
          </p:cNvPr>
          <p:cNvSpPr/>
          <p:nvPr userDrawn="1"/>
        </p:nvSpPr>
        <p:spPr>
          <a:xfrm>
            <a:off x="7028953" y="5239218"/>
            <a:ext cx="435876" cy="2673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CBD82D-D6BF-4976-AB4C-E3F0117F0AF4}"/>
              </a:ext>
            </a:extLst>
          </p:cNvPr>
          <p:cNvSpPr txBox="1"/>
          <p:nvPr userDrawn="1"/>
        </p:nvSpPr>
        <p:spPr>
          <a:xfrm>
            <a:off x="4076345" y="6621447"/>
            <a:ext cx="3939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700" dirty="0">
                <a:solidFill>
                  <a:srgbClr val="54575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Copyright 2022 by The Myers-Briggs Company. All rights reserved. Company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588715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97" y="6114726"/>
            <a:ext cx="2100025" cy="42482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835209" y="5160873"/>
            <a:ext cx="814996" cy="2740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118297" y="1555697"/>
            <a:ext cx="3470325" cy="519405"/>
          </a:xfrm>
          <a:prstGeom prst="rect">
            <a:avLst/>
          </a:prstGeom>
          <a:gradFill flip="none" rotWithShape="1">
            <a:gsLst>
              <a:gs pos="0">
                <a:srgbClr val="4D712C"/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0588622" y="2059042"/>
            <a:ext cx="1603378" cy="29237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110245" y="5160873"/>
            <a:ext cx="2391354" cy="5262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7658099" y="5160873"/>
            <a:ext cx="934934" cy="526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658100" y="5160873"/>
            <a:ext cx="843498" cy="526273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8501598" y="4886828"/>
            <a:ext cx="1490289" cy="274045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78A23007-B32A-4E9D-9E43-AA826E06EB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0205" y="4171629"/>
            <a:ext cx="5281612" cy="36988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People need time to think about it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4575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C1C66-D975-4ABF-9DB7-E0E206DF83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0205" y="2555699"/>
            <a:ext cx="7052592" cy="1482901"/>
          </a:xfrm>
        </p:spPr>
        <p:txBody>
          <a:bodyPr>
            <a:no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en-US" dirty="0"/>
              <a:t>Give a big concept a big space</a:t>
            </a: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0599AD-C51A-486A-B7D5-A4672A158BA1}"/>
              </a:ext>
            </a:extLst>
          </p:cNvPr>
          <p:cNvSpPr/>
          <p:nvPr userDrawn="1"/>
        </p:nvSpPr>
        <p:spPr>
          <a:xfrm>
            <a:off x="2622769" y="2077373"/>
            <a:ext cx="6009136" cy="2740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CAAAAE-F294-44BA-9E83-1DA6DD8666F8}"/>
              </a:ext>
            </a:extLst>
          </p:cNvPr>
          <p:cNvSpPr/>
          <p:nvPr userDrawn="1"/>
        </p:nvSpPr>
        <p:spPr>
          <a:xfrm>
            <a:off x="2636487" y="4898721"/>
            <a:ext cx="4192938" cy="2740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91AE43-A535-40EA-B871-DA3B4FA0AD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09" y="496316"/>
            <a:ext cx="1941160" cy="131908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B40E01-868C-41B1-B084-4CA53232F3A1}"/>
              </a:ext>
            </a:extLst>
          </p:cNvPr>
          <p:cNvSpPr txBox="1"/>
          <p:nvPr userDrawn="1"/>
        </p:nvSpPr>
        <p:spPr>
          <a:xfrm>
            <a:off x="4076345" y="6621447"/>
            <a:ext cx="3939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700" dirty="0">
                <a:solidFill>
                  <a:srgbClr val="54575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Copyright 2022 by The Myers-Briggs Company. All rights reserved. Company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038246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AB9542-DCBA-48C3-A81B-CAB3018B06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30350"/>
            <a:ext cx="6457950" cy="377291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97" y="6114726"/>
            <a:ext cx="2100025" cy="424825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3460039" y="5326257"/>
            <a:ext cx="2482789" cy="249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" y="5575772"/>
            <a:ext cx="3460039" cy="636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594BAFAB-21B5-459E-A5FB-1CB2AE9712BB}"/>
              </a:ext>
            </a:extLst>
          </p:cNvPr>
          <p:cNvSpPr>
            <a:spLocks noGrp="1"/>
          </p:cNvSpPr>
          <p:nvPr userDrawn="1">
            <p:ph type="pic" sz="quarter" idx="20"/>
          </p:nvPr>
        </p:nvSpPr>
        <p:spPr>
          <a:xfrm>
            <a:off x="878838" y="1280994"/>
            <a:ext cx="4569802" cy="258763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DEAF065F-E43D-4963-84A4-EB404C2D2867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-1" y="1546189"/>
            <a:ext cx="2157081" cy="258763"/>
          </a:xfr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 dirty="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5EB8339E-E032-4133-993F-D90A9227E02D}"/>
              </a:ext>
            </a:extLst>
          </p:cNvPr>
          <p:cNvSpPr>
            <a:spLocks noGrp="1"/>
          </p:cNvSpPr>
          <p:nvPr userDrawn="1">
            <p:ph type="pic" sz="quarter" idx="21"/>
          </p:nvPr>
        </p:nvSpPr>
        <p:spPr>
          <a:xfrm>
            <a:off x="3460038" y="5577394"/>
            <a:ext cx="2997912" cy="285111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A9A79DB1-F446-4941-82AD-0B7B6D8BD6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460038" y="5303265"/>
            <a:ext cx="2997912" cy="286733"/>
          </a:xfr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7D4B3865-22F9-494C-90AC-9784D335871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" y="5072856"/>
            <a:ext cx="3460039" cy="506413"/>
          </a:xfrm>
          <a:gradFill flip="none" rotWithShape="1">
            <a:gsLst>
              <a:gs pos="0">
                <a:srgbClr val="244C5A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FF32E312-2CA3-49C8-9DD6-85254B05BA6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48640" y="1540527"/>
            <a:ext cx="2157081" cy="268185"/>
          </a:xfrm>
          <a:gradFill flip="none" rotWithShape="1">
            <a:gsLst>
              <a:gs pos="0">
                <a:srgbClr val="244C5A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32FC620F-177D-4BFA-846E-439786B838F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72268" y="987475"/>
            <a:ext cx="706570" cy="268185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CC4C5960-511B-4BE3-864A-E614E9120D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57950" y="5038630"/>
            <a:ext cx="895646" cy="268185"/>
          </a:xfr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E99D3-2C05-452C-B6E2-4EE24FD6F3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77222" y="2487612"/>
            <a:ext cx="2851150" cy="18827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 image can be a great way to represent your ideas.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 short text will help people recall the concepts explored.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4575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A574E7-DEA4-449D-8A57-5BDB90D731F1}"/>
              </a:ext>
            </a:extLst>
          </p:cNvPr>
          <p:cNvSpPr txBox="1"/>
          <p:nvPr userDrawn="1"/>
        </p:nvSpPr>
        <p:spPr>
          <a:xfrm>
            <a:off x="4076345" y="6621447"/>
            <a:ext cx="3939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700" dirty="0">
                <a:solidFill>
                  <a:srgbClr val="54575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Copyright 2022 by The Myers-Briggs Company. All rights reserved. Company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338446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-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21C46ED-DC5A-4549-AC31-5B629A8966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611A511F-8A66-440B-94E4-B10F86634D5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15839" y="6121088"/>
            <a:ext cx="2055813" cy="414338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C8F7B463-3D3C-473B-8C59-E328FB99A6C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" y="4998424"/>
            <a:ext cx="3033757" cy="1319462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F69B9A07-A897-40A5-9812-1807E777CD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 rot="10800000">
            <a:off x="0" y="6493191"/>
            <a:ext cx="1106682" cy="177656"/>
          </a:xfrm>
          <a:gradFill>
            <a:gsLst>
              <a:gs pos="0">
                <a:schemeClr val="accent5"/>
              </a:gs>
              <a:gs pos="100000">
                <a:schemeClr val="bg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11C7EF50-26C8-4566-A4D5-474F4E0FCB4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" y="6315689"/>
            <a:ext cx="1106681" cy="258763"/>
          </a:xfr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6E1A2B4-2C5C-4058-8406-3A15A675B4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052" y="5159177"/>
            <a:ext cx="2694341" cy="981207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For a big idea, try a big image</a:t>
            </a:r>
            <a:endParaRPr lang="en-GB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7C67A8E2-867A-4C75-92FD-8B2601445B0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286005" y="6307488"/>
            <a:ext cx="747758" cy="273756"/>
          </a:xfr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48662937-5955-458D-9DEE-E924703A381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106686" y="6316130"/>
            <a:ext cx="1179318" cy="265114"/>
          </a:xfr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1015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-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21C46ED-DC5A-4549-AC31-5B629A8966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2799AA21-29B6-462B-940A-0E470EC95E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" y="4998424"/>
            <a:ext cx="3033757" cy="1319462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62056C32-B4B3-4793-9073-72F18595B3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15500" y="6121400"/>
            <a:ext cx="2055813" cy="41433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E314C4DD-A50F-44B7-B8A2-5C8EA9AABF2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 rot="10800000">
            <a:off x="0" y="6493191"/>
            <a:ext cx="1106682" cy="177656"/>
          </a:xfrm>
          <a:gradFill>
            <a:gsLst>
              <a:gs pos="0">
                <a:schemeClr val="accent5"/>
              </a:gs>
              <a:gs pos="100000">
                <a:schemeClr val="bg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65185C69-34BC-4959-BA85-6D22277E6B3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" y="6315689"/>
            <a:ext cx="1106681" cy="258763"/>
          </a:xfr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82AC347-ACBD-4C20-9153-CDC476A394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052" y="5159177"/>
            <a:ext cx="2694341" cy="981207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For a big idea, try a big image</a:t>
            </a:r>
            <a:endParaRPr lang="en-GB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EF1964A9-0E84-4A22-8799-0FD1925D09B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286005" y="6307488"/>
            <a:ext cx="747758" cy="273755"/>
          </a:xfr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B5D90BEA-AD95-4BF2-BBA4-E710016E5CA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106686" y="6316131"/>
            <a:ext cx="1179318" cy="256120"/>
          </a:xfr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8365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page -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2A01917-888D-4230-9C11-CB97322CB3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825" y="0"/>
            <a:ext cx="609917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60617-6027-4AD3-AA96-A19ACA9A07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2078111"/>
            <a:ext cx="5089525" cy="3222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A half-page image is a great way to use portrait while staying on brand.</a:t>
            </a:r>
            <a:endParaRPr lang="en-GB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DDF3296A-A472-4B31-9597-C4A113402D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15839" y="6121088"/>
            <a:ext cx="2055813" cy="414338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C6F103-AABA-4A14-961E-BFA10DE72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64" y="654490"/>
            <a:ext cx="5089362" cy="988959"/>
          </a:xfrm>
        </p:spPr>
        <p:txBody>
          <a:bodyPr anchor="t">
            <a:noAutofit/>
          </a:bodyPr>
          <a:lstStyle>
            <a:lvl1pPr>
              <a:defRPr sz="3200" b="1" baseline="0"/>
            </a:lvl1pPr>
          </a:lstStyle>
          <a:p>
            <a:r>
              <a:rPr lang="en-GB" dirty="0"/>
              <a:t>How to use portrait images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92850D-396B-464F-8954-85C02B97E1DC}"/>
              </a:ext>
            </a:extLst>
          </p:cNvPr>
          <p:cNvSpPr/>
          <p:nvPr userDrawn="1"/>
        </p:nvSpPr>
        <p:spPr>
          <a:xfrm>
            <a:off x="646081" y="367972"/>
            <a:ext cx="5446744" cy="124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E17E91-BDFC-4B57-A477-B6CFFC926775}"/>
              </a:ext>
            </a:extLst>
          </p:cNvPr>
          <p:cNvSpPr/>
          <p:nvPr userDrawn="1"/>
        </p:nvSpPr>
        <p:spPr>
          <a:xfrm>
            <a:off x="0" y="116045"/>
            <a:ext cx="646081" cy="2530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221F0-8E73-4D43-82E7-B79A76A81B48}"/>
              </a:ext>
            </a:extLst>
          </p:cNvPr>
          <p:cNvSpPr txBox="1"/>
          <p:nvPr userDrawn="1"/>
        </p:nvSpPr>
        <p:spPr>
          <a:xfrm>
            <a:off x="1184558" y="6604564"/>
            <a:ext cx="3939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700" dirty="0">
                <a:solidFill>
                  <a:srgbClr val="54575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Copyright 2022 by The Myers-Briggs Company. All rights reserved. Company confidential.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3E3C6CE-E2CF-481D-A90E-D048841A7B1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69425" y="-2068"/>
            <a:ext cx="574859" cy="233362"/>
          </a:xfr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r>
              <a:rPr lang="en-GB" dirty="0"/>
              <a:t> 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B10CB0F6-E61C-4221-B944-4CAD2EEBC87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2825" y="234745"/>
            <a:ext cx="476600" cy="129776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 dirty="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8EFE7861-46E8-4D9D-8F14-5655F74567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0964" y="-6263"/>
            <a:ext cx="469916" cy="233362"/>
          </a:xfr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3931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page -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2A01917-888D-4230-9C11-CB97322CB3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825" y="0"/>
            <a:ext cx="609917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A4858A9-C821-4303-9B15-75D62EF39F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764" y="2064038"/>
            <a:ext cx="5089525" cy="3222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A half-page image is a great way to use portrait while staying on brand.</a:t>
            </a:r>
            <a:endParaRPr lang="en-GB" dirty="0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D6763821-75E4-4E7A-841C-E66C7096ACF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15500" y="6121400"/>
            <a:ext cx="2055813" cy="41433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70CA7B6-CA60-46C6-90DA-FDC2675E7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64" y="654490"/>
            <a:ext cx="5089362" cy="1063099"/>
          </a:xfrm>
        </p:spPr>
        <p:txBody>
          <a:bodyPr anchor="t">
            <a:noAutofit/>
          </a:bodyPr>
          <a:lstStyle>
            <a:lvl1pPr>
              <a:defRPr sz="3200" b="1" baseline="0"/>
            </a:lvl1pPr>
          </a:lstStyle>
          <a:p>
            <a:r>
              <a:rPr lang="en-GB" dirty="0"/>
              <a:t>How to use portrait images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F8C938-7EA8-4C94-B370-E7F0E32765CA}"/>
              </a:ext>
            </a:extLst>
          </p:cNvPr>
          <p:cNvSpPr/>
          <p:nvPr userDrawn="1"/>
        </p:nvSpPr>
        <p:spPr>
          <a:xfrm>
            <a:off x="646081" y="367972"/>
            <a:ext cx="5446744" cy="124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B2F24F-E659-4371-AD27-52911BBF9017}"/>
              </a:ext>
            </a:extLst>
          </p:cNvPr>
          <p:cNvSpPr/>
          <p:nvPr userDrawn="1"/>
        </p:nvSpPr>
        <p:spPr>
          <a:xfrm>
            <a:off x="0" y="116045"/>
            <a:ext cx="646081" cy="2530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10046A-ED2C-4BC0-AFC9-3969FF5FA3EA}"/>
              </a:ext>
            </a:extLst>
          </p:cNvPr>
          <p:cNvSpPr txBox="1"/>
          <p:nvPr userDrawn="1"/>
        </p:nvSpPr>
        <p:spPr>
          <a:xfrm>
            <a:off x="1184558" y="6604564"/>
            <a:ext cx="3939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700" dirty="0">
                <a:solidFill>
                  <a:srgbClr val="54575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Copyright 2022 by The Myers-Briggs Company. All rights reserved. Company confidential.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81199951-D257-40AB-A93E-E1D9FE5263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2825" y="234745"/>
            <a:ext cx="476600" cy="129776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 dirty="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ECAE7016-1433-41A9-BFBE-83BA04758F0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60879" y="-10614"/>
            <a:ext cx="574859" cy="233362"/>
          </a:xfr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r>
              <a:rPr lang="en-GB" dirty="0"/>
              <a:t> 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8C582F8E-B321-4A69-880C-3E3E3F4C66E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0964" y="-6263"/>
            <a:ext cx="469916" cy="233362"/>
          </a:xfr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8279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page no bullets -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2A01917-888D-4230-9C11-CB97322CB3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825" y="0"/>
            <a:ext cx="609917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D679589-E71F-44B4-AA07-914908B40AD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15839" y="6121088"/>
            <a:ext cx="2055813" cy="414338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03322B-66E5-4661-86EE-756EF942C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64" y="654490"/>
            <a:ext cx="5089362" cy="976602"/>
          </a:xfrm>
        </p:spPr>
        <p:txBody>
          <a:bodyPr anchor="t">
            <a:noAutofit/>
          </a:bodyPr>
          <a:lstStyle>
            <a:lvl1pPr>
              <a:defRPr sz="3200" b="1" baseline="0"/>
            </a:lvl1pPr>
          </a:lstStyle>
          <a:p>
            <a:r>
              <a:rPr lang="en-GB" dirty="0"/>
              <a:t>How to use portrait images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A1CB55-ED56-4961-BA3A-26EA5F10F5CD}"/>
              </a:ext>
            </a:extLst>
          </p:cNvPr>
          <p:cNvSpPr/>
          <p:nvPr userDrawn="1"/>
        </p:nvSpPr>
        <p:spPr>
          <a:xfrm>
            <a:off x="646081" y="367972"/>
            <a:ext cx="5446744" cy="124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8DA812-756E-4F39-B58E-FA88707A75D6}"/>
              </a:ext>
            </a:extLst>
          </p:cNvPr>
          <p:cNvSpPr/>
          <p:nvPr userDrawn="1"/>
        </p:nvSpPr>
        <p:spPr>
          <a:xfrm>
            <a:off x="0" y="116045"/>
            <a:ext cx="646081" cy="2530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02C8D4-5309-453C-9F03-B20E3BADC61A}"/>
              </a:ext>
            </a:extLst>
          </p:cNvPr>
          <p:cNvSpPr txBox="1"/>
          <p:nvPr userDrawn="1"/>
        </p:nvSpPr>
        <p:spPr>
          <a:xfrm>
            <a:off x="1184558" y="6604564"/>
            <a:ext cx="3939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700" dirty="0">
                <a:solidFill>
                  <a:srgbClr val="54575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Copyright 2022 by The Myers-Briggs Company. All rights reserved. Company confidential.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A6BAA34F-F455-4C02-BF66-531C2FA3565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5116" y="492702"/>
            <a:ext cx="643790" cy="129776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 dirty="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60C30D8B-D572-469B-8C3B-02212976F85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38906" y="259340"/>
            <a:ext cx="863601" cy="233362"/>
          </a:xfr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3560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page no bullets -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2A01917-888D-4230-9C11-CB97322CB3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825" y="0"/>
            <a:ext cx="609917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F6DA1523-8E7E-42AD-9A16-1B3B26D2E1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15500" y="6121400"/>
            <a:ext cx="2055813" cy="41433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F718B28-66F5-4AC0-BF52-B609ECE07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64" y="654490"/>
            <a:ext cx="5089362" cy="939532"/>
          </a:xfrm>
        </p:spPr>
        <p:txBody>
          <a:bodyPr anchor="t">
            <a:noAutofit/>
          </a:bodyPr>
          <a:lstStyle>
            <a:lvl1pPr>
              <a:defRPr sz="3200" b="1" baseline="0"/>
            </a:lvl1pPr>
          </a:lstStyle>
          <a:p>
            <a:r>
              <a:rPr lang="en-GB" dirty="0"/>
              <a:t>How to use portrait images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78E9AD-D5A9-4AF3-956F-D362343ACA23}"/>
              </a:ext>
            </a:extLst>
          </p:cNvPr>
          <p:cNvSpPr/>
          <p:nvPr userDrawn="1"/>
        </p:nvSpPr>
        <p:spPr>
          <a:xfrm>
            <a:off x="646081" y="367972"/>
            <a:ext cx="5446744" cy="124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BB6E3F-9157-459C-B7F7-7C93D9935163}"/>
              </a:ext>
            </a:extLst>
          </p:cNvPr>
          <p:cNvSpPr/>
          <p:nvPr userDrawn="1"/>
        </p:nvSpPr>
        <p:spPr>
          <a:xfrm>
            <a:off x="0" y="116045"/>
            <a:ext cx="646081" cy="2530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00A1E0-7F2E-458B-AED5-0E3CF3EC8A18}"/>
              </a:ext>
            </a:extLst>
          </p:cNvPr>
          <p:cNvSpPr txBox="1"/>
          <p:nvPr userDrawn="1"/>
        </p:nvSpPr>
        <p:spPr>
          <a:xfrm>
            <a:off x="1184558" y="6604564"/>
            <a:ext cx="3939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700" dirty="0">
                <a:solidFill>
                  <a:srgbClr val="54575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Copyright 2022 by The Myers-Briggs Company. All rights reserved. Company confidential.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D998201F-AD7A-42F3-A8AF-EADAD55C74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5116" y="492702"/>
            <a:ext cx="643790" cy="129776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 dirty="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AF90630A-B89B-41DD-A3BC-F4D218A03A9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38906" y="259340"/>
            <a:ext cx="863601" cy="233362"/>
          </a:xfr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817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97" y="6114726"/>
            <a:ext cx="2100025" cy="4248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A220461-C60F-4D05-84C6-BB7A9F21E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64" y="654490"/>
            <a:ext cx="10533952" cy="867784"/>
          </a:xfrm>
        </p:spPr>
        <p:txBody>
          <a:bodyPr anchor="t">
            <a:noAutofit/>
          </a:bodyPr>
          <a:lstStyle>
            <a:lvl1pPr>
              <a:defRPr sz="3200" b="1" baseline="0"/>
            </a:lvl1pPr>
          </a:lstStyle>
          <a:p>
            <a:r>
              <a:rPr lang="en-US" dirty="0"/>
              <a:t>Slide title goes here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0D466B-9379-478E-BE9D-8F89D91ABC21}"/>
              </a:ext>
            </a:extLst>
          </p:cNvPr>
          <p:cNvSpPr/>
          <p:nvPr userDrawn="1"/>
        </p:nvSpPr>
        <p:spPr>
          <a:xfrm>
            <a:off x="646080" y="368327"/>
            <a:ext cx="7200000" cy="124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7A0870-7119-4832-9ACA-2C3826F2D416}"/>
              </a:ext>
            </a:extLst>
          </p:cNvPr>
          <p:cNvSpPr/>
          <p:nvPr userDrawn="1"/>
        </p:nvSpPr>
        <p:spPr>
          <a:xfrm>
            <a:off x="0" y="116045"/>
            <a:ext cx="646081" cy="2530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BB8C9-1261-49CB-9EFD-A9EB12AEC9F4}"/>
              </a:ext>
            </a:extLst>
          </p:cNvPr>
          <p:cNvSpPr txBox="1"/>
          <p:nvPr userDrawn="1"/>
        </p:nvSpPr>
        <p:spPr>
          <a:xfrm>
            <a:off x="4076345" y="6621447"/>
            <a:ext cx="3939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700" dirty="0">
                <a:solidFill>
                  <a:srgbClr val="54575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Copyright 2022 by The Myers-Briggs Company. All rights reserved. Company confidential.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082C83-0AAB-4C1D-ABA6-78288D38A462}"/>
              </a:ext>
            </a:extLst>
          </p:cNvPr>
          <p:cNvSpPr/>
          <p:nvPr userDrawn="1"/>
        </p:nvSpPr>
        <p:spPr>
          <a:xfrm>
            <a:off x="8489870" y="-5147"/>
            <a:ext cx="863601" cy="2530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20B21C-3E09-4523-AD15-145F28021941}"/>
              </a:ext>
            </a:extLst>
          </p:cNvPr>
          <p:cNvSpPr/>
          <p:nvPr userDrawn="1"/>
        </p:nvSpPr>
        <p:spPr>
          <a:xfrm>
            <a:off x="7846080" y="243597"/>
            <a:ext cx="643790" cy="12473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053643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2FD3040-D9F3-4A8E-BA30-7E21CCDDE311}"/>
              </a:ext>
            </a:extLst>
          </p:cNvPr>
          <p:cNvSpPr/>
          <p:nvPr userDrawn="1"/>
        </p:nvSpPr>
        <p:spPr>
          <a:xfrm>
            <a:off x="-1" y="545430"/>
            <a:ext cx="6927011" cy="281102"/>
          </a:xfrm>
          <a:prstGeom prst="rect">
            <a:avLst/>
          </a:prstGeom>
          <a:gradFill flip="none" rotWithShape="1">
            <a:gsLst>
              <a:gs pos="37000">
                <a:srgbClr val="00B0F0"/>
              </a:gs>
              <a:gs pos="100000">
                <a:srgbClr val="4D712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8BEDEC-AE67-492B-A4DB-515E8A402ADA}"/>
              </a:ext>
            </a:extLst>
          </p:cNvPr>
          <p:cNvSpPr/>
          <p:nvPr userDrawn="1"/>
        </p:nvSpPr>
        <p:spPr>
          <a:xfrm>
            <a:off x="5934609" y="4170186"/>
            <a:ext cx="2901869" cy="2673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CE81DAA-8159-491E-A3F9-4B4C715ACCA5}"/>
              </a:ext>
            </a:extLst>
          </p:cNvPr>
          <p:cNvSpPr/>
          <p:nvPr userDrawn="1"/>
        </p:nvSpPr>
        <p:spPr>
          <a:xfrm>
            <a:off x="8836479" y="3638761"/>
            <a:ext cx="2173277" cy="537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F6D758-F4BC-45CA-9C4A-FE5487480691}"/>
              </a:ext>
            </a:extLst>
          </p:cNvPr>
          <p:cNvSpPr/>
          <p:nvPr userDrawn="1"/>
        </p:nvSpPr>
        <p:spPr>
          <a:xfrm>
            <a:off x="5934609" y="4960826"/>
            <a:ext cx="1094344" cy="27839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4D712C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99CB94-F1C6-4D40-9EDE-2AD7852D18AA}"/>
              </a:ext>
            </a:extLst>
          </p:cNvPr>
          <p:cNvSpPr/>
          <p:nvPr userDrawn="1"/>
        </p:nvSpPr>
        <p:spPr>
          <a:xfrm>
            <a:off x="11009756" y="4176092"/>
            <a:ext cx="835402" cy="2604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8DB6448-73CA-423B-97FE-0E403AB7907C}"/>
              </a:ext>
            </a:extLst>
          </p:cNvPr>
          <p:cNvGrpSpPr/>
          <p:nvPr userDrawn="1"/>
        </p:nvGrpSpPr>
        <p:grpSpPr>
          <a:xfrm>
            <a:off x="695095" y="3629663"/>
            <a:ext cx="7209765" cy="540629"/>
            <a:chOff x="1055984" y="3772034"/>
            <a:chExt cx="5763670" cy="37772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BB3CE27-63B4-4430-BBCC-C29CCCD86112}"/>
                </a:ext>
              </a:extLst>
            </p:cNvPr>
            <p:cNvSpPr/>
            <p:nvPr userDrawn="1"/>
          </p:nvSpPr>
          <p:spPr>
            <a:xfrm>
              <a:off x="1055984" y="3772204"/>
              <a:ext cx="5763670" cy="377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A4A350F-A857-446E-B621-B499F9A3E1C0}"/>
                </a:ext>
              </a:extLst>
            </p:cNvPr>
            <p:cNvSpPr/>
            <p:nvPr userDrawn="1"/>
          </p:nvSpPr>
          <p:spPr>
            <a:xfrm>
              <a:off x="1055984" y="3772034"/>
              <a:ext cx="5763670" cy="377558"/>
            </a:xfrm>
            <a:prstGeom prst="rect">
              <a:avLst/>
            </a:pr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D57A448-F84A-4537-837D-68E8FD5346C9}"/>
              </a:ext>
            </a:extLst>
          </p:cNvPr>
          <p:cNvSpPr/>
          <p:nvPr userDrawn="1"/>
        </p:nvSpPr>
        <p:spPr>
          <a:xfrm>
            <a:off x="3761331" y="4434257"/>
            <a:ext cx="2173277" cy="534244"/>
          </a:xfrm>
          <a:prstGeom prst="rect">
            <a:avLst/>
          </a:prstGeom>
          <a:gradFill flip="none" rotWithShape="1">
            <a:gsLst>
              <a:gs pos="0">
                <a:srgbClr val="244C5A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49F08D90-8FA4-49C8-8C1F-E2FD48176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1312" y="1148051"/>
            <a:ext cx="6648628" cy="1594257"/>
          </a:xfrm>
        </p:spPr>
        <p:txBody>
          <a:bodyPr anchor="t">
            <a:no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</a:t>
            </a:r>
            <a:r>
              <a:rPr lang="en-US" dirty="0" err="1"/>
              <a:t>ttle</a:t>
            </a:r>
            <a:r>
              <a:rPr lang="en-US" dirty="0"/>
              <a:t> goes here</a:t>
            </a:r>
            <a:endParaRPr lang="en-GB" dirty="0"/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82DA124E-2113-4C7B-9CC4-F6DF48BD45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91313" y="2846649"/>
            <a:ext cx="6648628" cy="681621"/>
          </a:xfrm>
        </p:spPr>
        <p:txBody>
          <a:bodyPr>
            <a:noAutofit/>
          </a:bodyPr>
          <a:lstStyle>
            <a:lvl1pPr marL="0" indent="0" algn="l">
              <a:spcBef>
                <a:spcPts val="40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endParaRPr lang="en-GB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1A920B-11DA-4716-A5D3-A33DA4F32F75}"/>
              </a:ext>
            </a:extLst>
          </p:cNvPr>
          <p:cNvSpPr/>
          <p:nvPr userDrawn="1"/>
        </p:nvSpPr>
        <p:spPr>
          <a:xfrm>
            <a:off x="7028953" y="5239218"/>
            <a:ext cx="435876" cy="2673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5651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97" y="6114726"/>
            <a:ext cx="2100025" cy="4248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77F3B4-E509-413F-A685-8008C4F1A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63" y="654489"/>
            <a:ext cx="10335603" cy="902461"/>
          </a:xfrm>
        </p:spPr>
        <p:txBody>
          <a:bodyPr anchor="t">
            <a:noAutofit/>
          </a:bodyPr>
          <a:lstStyle>
            <a:lvl1pPr>
              <a:defRPr sz="3200" b="1" baseline="0"/>
            </a:lvl1pPr>
          </a:lstStyle>
          <a:p>
            <a:r>
              <a:rPr lang="en-US" dirty="0"/>
              <a:t>Public Relations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A16858-3104-4BF8-BAE2-3B2E2F490317}"/>
              </a:ext>
            </a:extLst>
          </p:cNvPr>
          <p:cNvSpPr/>
          <p:nvPr userDrawn="1"/>
        </p:nvSpPr>
        <p:spPr>
          <a:xfrm>
            <a:off x="646080" y="368327"/>
            <a:ext cx="7200000" cy="124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32408C-1424-411B-8ED3-2ABBBD0318DA}"/>
              </a:ext>
            </a:extLst>
          </p:cNvPr>
          <p:cNvSpPr/>
          <p:nvPr userDrawn="1"/>
        </p:nvSpPr>
        <p:spPr>
          <a:xfrm>
            <a:off x="0" y="116045"/>
            <a:ext cx="646081" cy="2530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6E1F1F4-8E60-4C53-96BB-CE65B6D76F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988" y="2063407"/>
            <a:ext cx="10335603" cy="1822793"/>
          </a:xfrm>
        </p:spPr>
        <p:txBody>
          <a:bodyPr>
            <a:noAutofit/>
          </a:bodyPr>
          <a:lstStyle>
            <a:lvl1pPr marL="0" indent="0">
              <a:spcBef>
                <a:spcPts val="2000"/>
              </a:spcBef>
              <a:buSzPct val="100000"/>
              <a:buFont typeface="+mj-lt"/>
              <a:buNone/>
              <a:defRPr sz="2000" b="0">
                <a:latin typeface="+mn-lt"/>
              </a:defRPr>
            </a:lvl1pPr>
            <a:lvl2pPr marL="914400" indent="-457200">
              <a:spcBef>
                <a:spcPts val="1200"/>
              </a:spcBef>
              <a:buClr>
                <a:srgbClr val="A4D8E0"/>
              </a:buClr>
              <a:buSzPct val="100000"/>
              <a:buFont typeface="+mj-lt"/>
              <a:buAutoNum type="alphaLcPeriod"/>
              <a:defRPr sz="2000">
                <a:latin typeface="+mj-lt"/>
              </a:defRPr>
            </a:lvl2pPr>
          </a:lstStyle>
          <a:p>
            <a:pPr lvl="0"/>
            <a:r>
              <a:rPr lang="en-US" dirty="0"/>
              <a:t>	Forbes, Newsweek, MSN, Wall Street Journal (mainstream: large)</a:t>
            </a:r>
          </a:p>
          <a:p>
            <a:pPr lvl="0"/>
            <a:r>
              <a:rPr lang="en-US" dirty="0"/>
              <a:t>	HR Dive, ATD, Strategic HR Review, HR.com, The HR Director, Training 	Industry, Toolbox, Talent Culture, Recruiter.com (HR)</a:t>
            </a:r>
          </a:p>
          <a:p>
            <a:pPr lvl="0"/>
            <a:r>
              <a:rPr lang="en-US" dirty="0"/>
              <a:t>	Brit + Co, Introvert Dear, </a:t>
            </a:r>
            <a:r>
              <a:rPr lang="en-US" dirty="0" err="1"/>
              <a:t>MindBodyGreen</a:t>
            </a:r>
            <a:r>
              <a:rPr lang="en-US" dirty="0"/>
              <a:t>, LinkedIn Insights (B2C)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53515F-A204-497B-91CA-C7569BD5E9F2}"/>
              </a:ext>
            </a:extLst>
          </p:cNvPr>
          <p:cNvSpPr txBox="1"/>
          <p:nvPr userDrawn="1"/>
        </p:nvSpPr>
        <p:spPr>
          <a:xfrm>
            <a:off x="4076345" y="6621447"/>
            <a:ext cx="3939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700" dirty="0">
                <a:solidFill>
                  <a:srgbClr val="54575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Copyright 2022 by The Myers-Briggs Company. All rights reserved. Company confidential.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4EADD3-F1D2-4192-A0B2-1F1032F863ED}"/>
              </a:ext>
            </a:extLst>
          </p:cNvPr>
          <p:cNvSpPr/>
          <p:nvPr userDrawn="1"/>
        </p:nvSpPr>
        <p:spPr>
          <a:xfrm>
            <a:off x="8489870" y="-5147"/>
            <a:ext cx="863601" cy="2530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FCC04D-8536-4D16-B20C-84E8EB71B41B}"/>
              </a:ext>
            </a:extLst>
          </p:cNvPr>
          <p:cNvSpPr/>
          <p:nvPr userDrawn="1"/>
        </p:nvSpPr>
        <p:spPr>
          <a:xfrm>
            <a:off x="7846080" y="243597"/>
            <a:ext cx="643790" cy="12473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5C4935-9CA3-7516-F30A-ECDCD2DB0894}"/>
              </a:ext>
            </a:extLst>
          </p:cNvPr>
          <p:cNvSpPr txBox="1"/>
          <p:nvPr userDrawn="1"/>
        </p:nvSpPr>
        <p:spPr>
          <a:xfrm>
            <a:off x="609763" y="156598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/>
              <a:t>48 secured articles </a:t>
            </a:r>
            <a:r>
              <a:rPr lang="en-US" sz="2000" b="0" dirty="0"/>
              <a:t>as of Nov. 22 </a:t>
            </a:r>
            <a:r>
              <a:rPr lang="en-US" sz="2000" b="1" dirty="0"/>
              <a:t>(137% of goal)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BCA593-3462-C849-6B88-34226AF21270}"/>
              </a:ext>
            </a:extLst>
          </p:cNvPr>
          <p:cNvSpPr txBox="1"/>
          <p:nvPr userDrawn="1"/>
        </p:nvSpPr>
        <p:spPr>
          <a:xfrm>
            <a:off x="609763" y="4006447"/>
            <a:ext cx="10124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/>
              <a:t>9 press releases</a:t>
            </a:r>
            <a:r>
              <a:rPr lang="en-US" sz="2000" dirty="0"/>
              <a:t> sent out as of Nov. 23 (</a:t>
            </a:r>
            <a:r>
              <a:rPr lang="en-US" sz="2000" b="1" dirty="0"/>
              <a:t>90% of goal</a:t>
            </a:r>
            <a:r>
              <a:rPr lang="en-US" sz="2000" dirty="0"/>
              <a:t>)</a:t>
            </a:r>
          </a:p>
        </p:txBody>
      </p:sp>
      <p:pic>
        <p:nvPicPr>
          <p:cNvPr id="1026" name="Picture 2" descr="Training magazine logo">
            <a:extLst>
              <a:ext uri="{FF2B5EF4-FFF2-40B4-BE49-F238E27FC236}">
                <a16:creationId xmlns:a16="http://schemas.microsoft.com/office/drawing/2014/main" id="{0B3A4F89-5D32-FBED-6E19-8CEB474C73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404" y="5738681"/>
            <a:ext cx="2317096" cy="62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uman Resource Executive logo">
            <a:extLst>
              <a:ext uri="{FF2B5EF4-FFF2-40B4-BE49-F238E27FC236}">
                <a16:creationId xmlns:a16="http://schemas.microsoft.com/office/drawing/2014/main" id="{5326C622-6AC5-A653-3984-8B297E11D7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139" y="4824021"/>
            <a:ext cx="2181062" cy="52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rbes logo">
            <a:extLst>
              <a:ext uri="{FF2B5EF4-FFF2-40B4-BE49-F238E27FC236}">
                <a16:creationId xmlns:a16="http://schemas.microsoft.com/office/drawing/2014/main" id="{A33E2CDE-E09B-B539-0AC2-8F87669C10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40" y="4261627"/>
            <a:ext cx="275272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trovert Dear logo">
            <a:extLst>
              <a:ext uri="{FF2B5EF4-FFF2-40B4-BE49-F238E27FC236}">
                <a16:creationId xmlns:a16="http://schemas.microsoft.com/office/drawing/2014/main" id="{9058612C-E9FB-54DE-C16A-D75D5830AA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14" y="5703187"/>
            <a:ext cx="2752725" cy="62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cruiterdotcom logo">
            <a:extLst>
              <a:ext uri="{FF2B5EF4-FFF2-40B4-BE49-F238E27FC236}">
                <a16:creationId xmlns:a16="http://schemas.microsoft.com/office/drawing/2014/main" id="{D46FB0E8-BBF5-9FD6-8B2B-EB3B15E1B1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565" y="4997969"/>
            <a:ext cx="2712306" cy="33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TD logo">
            <a:extLst>
              <a:ext uri="{FF2B5EF4-FFF2-40B4-BE49-F238E27FC236}">
                <a16:creationId xmlns:a16="http://schemas.microsoft.com/office/drawing/2014/main" id="{AE36DA82-5863-DAE4-202E-805E565E53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235" y="5089843"/>
            <a:ext cx="2347913" cy="64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brit + co logo">
            <a:extLst>
              <a:ext uri="{FF2B5EF4-FFF2-40B4-BE49-F238E27FC236}">
                <a16:creationId xmlns:a16="http://schemas.microsoft.com/office/drawing/2014/main" id="{91D76DCE-B479-7CCF-9C9E-57D34D73EE1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4" b="34432"/>
          <a:stretch/>
        </p:blipFill>
        <p:spPr bwMode="auto">
          <a:xfrm>
            <a:off x="6225502" y="5635603"/>
            <a:ext cx="2385098" cy="6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9186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577F3B4-E509-413F-A685-8008C4F1A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63" y="654489"/>
            <a:ext cx="10335603" cy="902461"/>
          </a:xfrm>
        </p:spPr>
        <p:txBody>
          <a:bodyPr anchor="t">
            <a:noAutofit/>
          </a:bodyPr>
          <a:lstStyle>
            <a:lvl1pPr>
              <a:defRPr sz="3200" b="1" baseline="0"/>
            </a:lvl1pPr>
          </a:lstStyle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A16858-3104-4BF8-BAE2-3B2E2F490317}"/>
              </a:ext>
            </a:extLst>
          </p:cNvPr>
          <p:cNvSpPr/>
          <p:nvPr userDrawn="1"/>
        </p:nvSpPr>
        <p:spPr>
          <a:xfrm>
            <a:off x="646080" y="368327"/>
            <a:ext cx="7200000" cy="124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32408C-1424-411B-8ED3-2ABBBD0318DA}"/>
              </a:ext>
            </a:extLst>
          </p:cNvPr>
          <p:cNvSpPr/>
          <p:nvPr userDrawn="1"/>
        </p:nvSpPr>
        <p:spPr>
          <a:xfrm>
            <a:off x="0" y="116045"/>
            <a:ext cx="646081" cy="2530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6E1F1F4-8E60-4C53-96BB-CE65B6D76F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763" y="2072932"/>
            <a:ext cx="10335603" cy="3586463"/>
          </a:xfrm>
        </p:spPr>
        <p:txBody>
          <a:bodyPr>
            <a:noAutofit/>
          </a:bodyPr>
          <a:lstStyle>
            <a:lvl1pPr marL="457200" indent="-457200">
              <a:spcBef>
                <a:spcPts val="2000"/>
              </a:spcBef>
              <a:buSzPct val="100000"/>
              <a:buFont typeface="+mj-lt"/>
              <a:buAutoNum type="arabicPeriod"/>
              <a:defRPr sz="2000">
                <a:latin typeface="+mj-lt"/>
              </a:defRPr>
            </a:lvl1pPr>
            <a:lvl2pPr marL="914400" indent="-457200">
              <a:spcBef>
                <a:spcPts val="1200"/>
              </a:spcBef>
              <a:buClr>
                <a:srgbClr val="A4D8E0"/>
              </a:buClr>
              <a:buSzPct val="100000"/>
              <a:buFont typeface="+mj-lt"/>
              <a:buAutoNum type="alphaLcPeriod"/>
              <a:defRPr sz="2000">
                <a:latin typeface="+mj-lt"/>
              </a:defRPr>
            </a:lvl2pPr>
          </a:lstStyle>
          <a:p>
            <a:pPr lvl="0"/>
            <a:r>
              <a:rPr lang="en-US" dirty="0"/>
              <a:t>Agenda item 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4EADD3-F1D2-4192-A0B2-1F1032F863ED}"/>
              </a:ext>
            </a:extLst>
          </p:cNvPr>
          <p:cNvSpPr/>
          <p:nvPr userDrawn="1"/>
        </p:nvSpPr>
        <p:spPr>
          <a:xfrm>
            <a:off x="8489870" y="-5147"/>
            <a:ext cx="863601" cy="2530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FCC04D-8536-4D16-B20C-84E8EB71B41B}"/>
              </a:ext>
            </a:extLst>
          </p:cNvPr>
          <p:cNvSpPr/>
          <p:nvPr userDrawn="1"/>
        </p:nvSpPr>
        <p:spPr>
          <a:xfrm>
            <a:off x="7846080" y="243597"/>
            <a:ext cx="643790" cy="12473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520876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45FBB-C0A4-4497-9856-6625BBDD78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763" y="2072932"/>
            <a:ext cx="10335603" cy="2068513"/>
          </a:xfrm>
        </p:spPr>
        <p:txBody>
          <a:bodyPr>
            <a:no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1200"/>
              </a:spcBef>
              <a:buClr>
                <a:srgbClr val="A4D8E0"/>
              </a:buClr>
              <a:defRPr sz="2000"/>
            </a:lvl2pPr>
          </a:lstStyle>
          <a:p>
            <a:pPr lvl="0"/>
            <a:r>
              <a:rPr lang="en-US" dirty="0"/>
              <a:t>Your audience will read the text or listen – they can’t do both!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77F3B4-E509-413F-A685-8008C4F1A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63" y="654489"/>
            <a:ext cx="10335603" cy="902461"/>
          </a:xfrm>
        </p:spPr>
        <p:txBody>
          <a:bodyPr anchor="t">
            <a:noAutofit/>
          </a:bodyPr>
          <a:lstStyle>
            <a:lvl1pPr>
              <a:defRPr sz="3200" b="1" baseline="0"/>
            </a:lvl1pPr>
          </a:lstStyle>
          <a:p>
            <a:r>
              <a:rPr lang="en-GB" dirty="0"/>
              <a:t>A few bullet points to help focus ideas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A16858-3104-4BF8-BAE2-3B2E2F490317}"/>
              </a:ext>
            </a:extLst>
          </p:cNvPr>
          <p:cNvSpPr/>
          <p:nvPr userDrawn="1"/>
        </p:nvSpPr>
        <p:spPr>
          <a:xfrm>
            <a:off x="646080" y="368327"/>
            <a:ext cx="7200000" cy="124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32408C-1424-411B-8ED3-2ABBBD0318DA}"/>
              </a:ext>
            </a:extLst>
          </p:cNvPr>
          <p:cNvSpPr/>
          <p:nvPr userDrawn="1"/>
        </p:nvSpPr>
        <p:spPr>
          <a:xfrm>
            <a:off x="0" y="116045"/>
            <a:ext cx="646081" cy="2530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55ED4B-3D2B-4487-A46E-0F6A8B9563BE}"/>
              </a:ext>
            </a:extLst>
          </p:cNvPr>
          <p:cNvSpPr/>
          <p:nvPr userDrawn="1"/>
        </p:nvSpPr>
        <p:spPr>
          <a:xfrm>
            <a:off x="8489870" y="-5147"/>
            <a:ext cx="863601" cy="2530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D71750-8009-4263-915F-799905E2E34B}"/>
              </a:ext>
            </a:extLst>
          </p:cNvPr>
          <p:cNvSpPr/>
          <p:nvPr userDrawn="1"/>
        </p:nvSpPr>
        <p:spPr>
          <a:xfrm>
            <a:off x="7846080" y="243597"/>
            <a:ext cx="643790" cy="12473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2554638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252836"/>
            <a:ext cx="2509870" cy="336256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67686" y="1928963"/>
            <a:ext cx="7464013" cy="1786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654199" y="1583401"/>
            <a:ext cx="1366675" cy="3455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020874" y="1928963"/>
            <a:ext cx="3009833" cy="345562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7409794" y="4252774"/>
            <a:ext cx="3551975" cy="5254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9668477" y="4252774"/>
            <a:ext cx="1293292" cy="525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9668477" y="4252774"/>
            <a:ext cx="1293292" cy="525456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75663" y="2350270"/>
            <a:ext cx="7157545" cy="956951"/>
          </a:xfrm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1. Section title goes here</a:t>
            </a:r>
            <a:endParaRPr lang="en-GB" dirty="0"/>
          </a:p>
        </p:txBody>
      </p:sp>
      <p:sp>
        <p:nvSpPr>
          <p:cNvPr id="21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75663" y="3449793"/>
            <a:ext cx="5713423" cy="449114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97" y="6114726"/>
            <a:ext cx="2100025" cy="4248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900F386-C11E-4B6F-993C-2B9C69996137}"/>
              </a:ext>
            </a:extLst>
          </p:cNvPr>
          <p:cNvSpPr/>
          <p:nvPr userDrawn="1"/>
        </p:nvSpPr>
        <p:spPr>
          <a:xfrm>
            <a:off x="667686" y="4074090"/>
            <a:ext cx="6742108" cy="1786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6266DC-9A66-4BCA-AD4D-971A51E6807C}"/>
              </a:ext>
            </a:extLst>
          </p:cNvPr>
          <p:cNvSpPr txBox="1"/>
          <p:nvPr userDrawn="1"/>
        </p:nvSpPr>
        <p:spPr>
          <a:xfrm>
            <a:off x="4076345" y="6621447"/>
            <a:ext cx="3939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700" dirty="0">
                <a:solidFill>
                  <a:srgbClr val="54575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Copyright 2022 by The Myers-Briggs Company. All rights reserved. Company confidential.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9E4953-5182-47A5-B772-B4E781DB96C7}"/>
              </a:ext>
            </a:extLst>
          </p:cNvPr>
          <p:cNvSpPr/>
          <p:nvPr userDrawn="1"/>
        </p:nvSpPr>
        <p:spPr>
          <a:xfrm>
            <a:off x="6786976" y="4769374"/>
            <a:ext cx="635175" cy="1751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9917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608" y="1290977"/>
            <a:ext cx="814996" cy="3351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399088" y="4998403"/>
            <a:ext cx="2187585" cy="369888"/>
          </a:xfrm>
          <a:prstGeom prst="rect">
            <a:avLst/>
          </a:prstGeom>
          <a:gradFill flip="none" rotWithShape="1">
            <a:gsLst>
              <a:gs pos="0">
                <a:srgbClr val="4D712C"/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14995" y="1615006"/>
            <a:ext cx="9217767" cy="1786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29653" y="4832742"/>
            <a:ext cx="4569803" cy="1726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6" y="2015050"/>
            <a:ext cx="753531" cy="7535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629" y="3108631"/>
            <a:ext cx="1575687" cy="15756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97" y="6114726"/>
            <a:ext cx="2100025" cy="42482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1BD119-ACDD-4ADD-86EA-16CD6B0E13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9653" y="3015134"/>
            <a:ext cx="6391275" cy="534852"/>
          </a:xfrm>
        </p:spPr>
        <p:txBody>
          <a:bodyPr>
            <a:no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en-GB" dirty="0"/>
              <a:t>moments to resonate.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916AC27-7501-491C-B88F-D3B45C6366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4388" y="4099353"/>
            <a:ext cx="5281612" cy="36988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source of your quote goes here.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4575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3ACD670-C500-4A2F-8CA9-4DF8CA034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4988" y="2014538"/>
            <a:ext cx="7188200" cy="931862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en-US" dirty="0"/>
              <a:t>If you have a great quote, give it some space. It may take a few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7D6308-EE6B-405F-9908-75B2908B5CB2}"/>
              </a:ext>
            </a:extLst>
          </p:cNvPr>
          <p:cNvSpPr txBox="1"/>
          <p:nvPr userDrawn="1"/>
        </p:nvSpPr>
        <p:spPr>
          <a:xfrm>
            <a:off x="4076345" y="6621447"/>
            <a:ext cx="3939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700" dirty="0">
                <a:solidFill>
                  <a:srgbClr val="54575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Copyright 2022 by The Myers-Briggs Company. All rights reserved. Company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988388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B4716EA-E230-4F8B-9709-7FDE38395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926" y="2533307"/>
            <a:ext cx="5054599" cy="286702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Bullet points aren’t always best.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can compare two concepts with a short description.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4575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5F07504C-98DB-41A0-9708-F700A7E6CA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163" y="2533307"/>
            <a:ext cx="5054599" cy="286702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Bullet points aren’t always best.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can compare two concepts with a short description.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4575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C9A2ADDE-4101-47C3-85FD-35C7709EEF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763" y="2072932"/>
            <a:ext cx="5054598" cy="37465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AAB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Idea one</a:t>
            </a:r>
          </a:p>
          <a:p>
            <a:pPr lvl="0"/>
            <a:endParaRPr lang="en-GB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365DEC8-4CBD-422F-92E2-109E86FE5D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163" y="2072932"/>
            <a:ext cx="5054600" cy="37465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5206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Idea two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2F32E0-453A-4DDA-8863-178664F1F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63" y="654490"/>
            <a:ext cx="10540999" cy="867784"/>
          </a:xfrm>
        </p:spPr>
        <p:txBody>
          <a:bodyPr anchor="t">
            <a:noAutofit/>
          </a:bodyPr>
          <a:lstStyle>
            <a:lvl1pPr>
              <a:defRPr sz="3200" b="1" baseline="0"/>
            </a:lvl1pPr>
          </a:lstStyle>
          <a:p>
            <a:r>
              <a:rPr lang="en-US" dirty="0"/>
              <a:t>Compare two ideas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D8C554-5044-45F9-BFF2-2007A592B94E}"/>
              </a:ext>
            </a:extLst>
          </p:cNvPr>
          <p:cNvSpPr/>
          <p:nvPr userDrawn="1"/>
        </p:nvSpPr>
        <p:spPr>
          <a:xfrm>
            <a:off x="646080" y="368327"/>
            <a:ext cx="7200000" cy="124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51C165-4533-49DC-A9FA-D7690A664BFE}"/>
              </a:ext>
            </a:extLst>
          </p:cNvPr>
          <p:cNvSpPr/>
          <p:nvPr userDrawn="1"/>
        </p:nvSpPr>
        <p:spPr>
          <a:xfrm>
            <a:off x="0" y="116045"/>
            <a:ext cx="646081" cy="2530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605873-5667-48B9-927C-7E31F905B9BB}"/>
              </a:ext>
            </a:extLst>
          </p:cNvPr>
          <p:cNvSpPr/>
          <p:nvPr userDrawn="1"/>
        </p:nvSpPr>
        <p:spPr>
          <a:xfrm>
            <a:off x="8489870" y="-5147"/>
            <a:ext cx="863601" cy="2530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95703C-5FAD-467A-9F85-F1CD77C6B4F6}"/>
              </a:ext>
            </a:extLst>
          </p:cNvPr>
          <p:cNvSpPr/>
          <p:nvPr userDrawn="1"/>
        </p:nvSpPr>
        <p:spPr>
          <a:xfrm>
            <a:off x="7846080" y="243597"/>
            <a:ext cx="643790" cy="12473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149049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2AF6C42-E549-4A17-A757-376FA5B9D9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926" y="2520951"/>
            <a:ext cx="3314537" cy="27813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Bullet points aren’t always best.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can compare two concepts with a short description.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4575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12AB811-B3C3-49CF-999E-607AC405C1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9738" y="2520950"/>
            <a:ext cx="3314537" cy="27813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Bullet points aren’t always best.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can compare two concepts with a short description.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4575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64311B2-03A7-4B65-97BF-2EC8DB8F9C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763" y="2060575"/>
            <a:ext cx="3314537" cy="37465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 sz="2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AAB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Idea one</a:t>
            </a:r>
          </a:p>
          <a:p>
            <a:pPr lvl="0"/>
            <a:endParaRPr lang="en-GB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117E1FC7-E47E-4468-B2E4-013DC6E44D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19738" y="2060575"/>
            <a:ext cx="3314537" cy="37465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5206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Idea two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012BEE52-5840-45BE-A616-B4B3D63D06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36225" y="2520950"/>
            <a:ext cx="3314537" cy="27813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Bullet points aren’t always best.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can compare two concepts with a short description.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4575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92F63C5-0BF7-4A8A-AA3E-CF1B96B30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36225" y="2060575"/>
            <a:ext cx="3314537" cy="37465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5206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Idea three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B7F7AA-0CE8-4CB7-B95E-D2C69E7CE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63" y="654490"/>
            <a:ext cx="10540999" cy="867784"/>
          </a:xfrm>
        </p:spPr>
        <p:txBody>
          <a:bodyPr anchor="t">
            <a:noAutofit/>
          </a:bodyPr>
          <a:lstStyle>
            <a:lvl1pPr>
              <a:defRPr sz="3200" b="1" baseline="0"/>
            </a:lvl1pPr>
          </a:lstStyle>
          <a:p>
            <a:r>
              <a:rPr lang="en-US" dirty="0"/>
              <a:t>Compare three ideas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961008-8F81-4E92-9BAE-08CB0D26CE81}"/>
              </a:ext>
            </a:extLst>
          </p:cNvPr>
          <p:cNvSpPr/>
          <p:nvPr userDrawn="1"/>
        </p:nvSpPr>
        <p:spPr>
          <a:xfrm>
            <a:off x="646080" y="368327"/>
            <a:ext cx="7200000" cy="124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51C6B9-A80B-4CEC-8508-DDB3A468076B}"/>
              </a:ext>
            </a:extLst>
          </p:cNvPr>
          <p:cNvSpPr/>
          <p:nvPr userDrawn="1"/>
        </p:nvSpPr>
        <p:spPr>
          <a:xfrm>
            <a:off x="0" y="116045"/>
            <a:ext cx="646081" cy="2530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C692ED-6833-4FCC-B488-C05F0F7DF60E}"/>
              </a:ext>
            </a:extLst>
          </p:cNvPr>
          <p:cNvSpPr/>
          <p:nvPr userDrawn="1"/>
        </p:nvSpPr>
        <p:spPr>
          <a:xfrm>
            <a:off x="8489870" y="-5147"/>
            <a:ext cx="863601" cy="2530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9E03FD-9852-4288-A07C-09DAD601999E}"/>
              </a:ext>
            </a:extLst>
          </p:cNvPr>
          <p:cNvSpPr/>
          <p:nvPr userDrawn="1"/>
        </p:nvSpPr>
        <p:spPr>
          <a:xfrm>
            <a:off x="7846080" y="243597"/>
            <a:ext cx="643790" cy="12473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94550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97" y="6114726"/>
            <a:ext cx="2100025" cy="42482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835209" y="5160873"/>
            <a:ext cx="814996" cy="2740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118297" y="1555697"/>
            <a:ext cx="3470325" cy="519405"/>
          </a:xfrm>
          <a:prstGeom prst="rect">
            <a:avLst/>
          </a:prstGeom>
          <a:gradFill flip="none" rotWithShape="1">
            <a:gsLst>
              <a:gs pos="0">
                <a:srgbClr val="4D712C"/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0588622" y="2059042"/>
            <a:ext cx="1603378" cy="29237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110245" y="5160873"/>
            <a:ext cx="2391354" cy="5262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7658099" y="5160873"/>
            <a:ext cx="934934" cy="526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658100" y="5160873"/>
            <a:ext cx="843498" cy="526273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8501598" y="4886828"/>
            <a:ext cx="1490289" cy="274045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78A23007-B32A-4E9D-9E43-AA826E06EB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0205" y="4171629"/>
            <a:ext cx="5281612" cy="36988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People need time to think about it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4575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C1C66-D975-4ABF-9DB7-E0E206DF83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0205" y="2555699"/>
            <a:ext cx="7052592" cy="1482901"/>
          </a:xfrm>
        </p:spPr>
        <p:txBody>
          <a:bodyPr>
            <a:no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en-US" dirty="0"/>
              <a:t>Give a big concept a big space</a:t>
            </a: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0599AD-C51A-486A-B7D5-A4672A158BA1}"/>
              </a:ext>
            </a:extLst>
          </p:cNvPr>
          <p:cNvSpPr/>
          <p:nvPr userDrawn="1"/>
        </p:nvSpPr>
        <p:spPr>
          <a:xfrm>
            <a:off x="2622769" y="2077373"/>
            <a:ext cx="6009136" cy="2740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CAAAAE-F294-44BA-9E83-1DA6DD8666F8}"/>
              </a:ext>
            </a:extLst>
          </p:cNvPr>
          <p:cNvSpPr/>
          <p:nvPr userDrawn="1"/>
        </p:nvSpPr>
        <p:spPr>
          <a:xfrm>
            <a:off x="2636487" y="4898721"/>
            <a:ext cx="4192938" cy="2740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91AE43-A535-40EA-B871-DA3B4FA0AD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09" y="496316"/>
            <a:ext cx="1941160" cy="131908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B40E01-868C-41B1-B084-4CA53232F3A1}"/>
              </a:ext>
            </a:extLst>
          </p:cNvPr>
          <p:cNvSpPr txBox="1"/>
          <p:nvPr userDrawn="1"/>
        </p:nvSpPr>
        <p:spPr>
          <a:xfrm>
            <a:off x="4076345" y="6621447"/>
            <a:ext cx="3939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700" dirty="0">
                <a:solidFill>
                  <a:srgbClr val="54575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Copyright 2022 by The Myers-Briggs Company. All rights reserved. Company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029762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AB9542-DCBA-48C3-A81B-CAB3018B06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30350"/>
            <a:ext cx="6457950" cy="377291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97" y="6114726"/>
            <a:ext cx="2100025" cy="424825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3460039" y="5326257"/>
            <a:ext cx="2482789" cy="249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" y="5575772"/>
            <a:ext cx="3460039" cy="636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594BAFAB-21B5-459E-A5FB-1CB2AE9712BB}"/>
              </a:ext>
            </a:extLst>
          </p:cNvPr>
          <p:cNvSpPr>
            <a:spLocks noGrp="1"/>
          </p:cNvSpPr>
          <p:nvPr userDrawn="1">
            <p:ph type="pic" sz="quarter" idx="20"/>
          </p:nvPr>
        </p:nvSpPr>
        <p:spPr>
          <a:xfrm>
            <a:off x="878838" y="1280994"/>
            <a:ext cx="4569802" cy="258763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DEAF065F-E43D-4963-84A4-EB404C2D2867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-1" y="1546189"/>
            <a:ext cx="2157081" cy="258763"/>
          </a:xfr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 dirty="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5EB8339E-E032-4133-993F-D90A9227E02D}"/>
              </a:ext>
            </a:extLst>
          </p:cNvPr>
          <p:cNvSpPr>
            <a:spLocks noGrp="1"/>
          </p:cNvSpPr>
          <p:nvPr userDrawn="1">
            <p:ph type="pic" sz="quarter" idx="21"/>
          </p:nvPr>
        </p:nvSpPr>
        <p:spPr>
          <a:xfrm>
            <a:off x="3460038" y="5577394"/>
            <a:ext cx="2997912" cy="285111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A9A79DB1-F446-4941-82AD-0B7B6D8BD6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460038" y="5303265"/>
            <a:ext cx="2997912" cy="286733"/>
          </a:xfr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7D4B3865-22F9-494C-90AC-9784D335871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" y="5072856"/>
            <a:ext cx="3460039" cy="506413"/>
          </a:xfrm>
          <a:gradFill flip="none" rotWithShape="1">
            <a:gsLst>
              <a:gs pos="0">
                <a:srgbClr val="244C5A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FF32E312-2CA3-49C8-9DD6-85254B05BA6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48640" y="1540527"/>
            <a:ext cx="2157081" cy="268185"/>
          </a:xfrm>
          <a:gradFill flip="none" rotWithShape="1">
            <a:gsLst>
              <a:gs pos="0">
                <a:srgbClr val="244C5A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32FC620F-177D-4BFA-846E-439786B838F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72268" y="987475"/>
            <a:ext cx="706570" cy="268185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CC4C5960-511B-4BE3-864A-E614E9120D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57950" y="5038630"/>
            <a:ext cx="895646" cy="268185"/>
          </a:xfr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E99D3-2C05-452C-B6E2-4EE24FD6F3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77222" y="2487612"/>
            <a:ext cx="2851150" cy="18827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 image can be a great way to represent your ideas.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 short text will help people recall the concepts explored.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4575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A574E7-DEA4-449D-8A57-5BDB90D731F1}"/>
              </a:ext>
            </a:extLst>
          </p:cNvPr>
          <p:cNvSpPr txBox="1"/>
          <p:nvPr userDrawn="1"/>
        </p:nvSpPr>
        <p:spPr>
          <a:xfrm>
            <a:off x="4076345" y="6621447"/>
            <a:ext cx="3939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700" dirty="0">
                <a:solidFill>
                  <a:srgbClr val="54575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Copyright 2022 by The Myers-Briggs Company. All rights reserved. Company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46482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-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21C46ED-DC5A-4549-AC31-5B629A8966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C8F7B463-3D3C-473B-8C59-E328FB99A6C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" y="4998424"/>
            <a:ext cx="3033757" cy="1319462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F69B9A07-A897-40A5-9812-1807E777CD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 rot="10800000">
            <a:off x="0" y="6493191"/>
            <a:ext cx="1106682" cy="177656"/>
          </a:xfrm>
          <a:gradFill>
            <a:gsLst>
              <a:gs pos="0">
                <a:schemeClr val="accent5"/>
              </a:gs>
              <a:gs pos="100000">
                <a:schemeClr val="bg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11C7EF50-26C8-4566-A4D5-474F4E0FCB4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" y="6315689"/>
            <a:ext cx="1106681" cy="258763"/>
          </a:xfr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6E1A2B4-2C5C-4058-8406-3A15A675B4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052" y="5159177"/>
            <a:ext cx="2694341" cy="981207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For a big idea, try a big image</a:t>
            </a:r>
            <a:endParaRPr lang="en-GB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7C67A8E2-867A-4C75-92FD-8B2601445B0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286005" y="6307488"/>
            <a:ext cx="747758" cy="273756"/>
          </a:xfr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48662937-5955-458D-9DEE-E924703A381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106686" y="6316130"/>
            <a:ext cx="1179318" cy="265114"/>
          </a:xfr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200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-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21C46ED-DC5A-4549-AC31-5B629A8966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2799AA21-29B6-462B-940A-0E470EC95E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" y="4998424"/>
            <a:ext cx="3033757" cy="1319462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62056C32-B4B3-4793-9073-72F18595B3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15500" y="6121400"/>
            <a:ext cx="2055813" cy="41433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E314C4DD-A50F-44B7-B8A2-5C8EA9AABF2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 rot="10800000">
            <a:off x="0" y="6493191"/>
            <a:ext cx="1106682" cy="177656"/>
          </a:xfrm>
          <a:gradFill>
            <a:gsLst>
              <a:gs pos="0">
                <a:schemeClr val="accent5"/>
              </a:gs>
              <a:gs pos="100000">
                <a:schemeClr val="bg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65185C69-34BC-4959-BA85-6D22277E6B3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" y="6315689"/>
            <a:ext cx="1106681" cy="258763"/>
          </a:xfr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82AC347-ACBD-4C20-9153-CDC476A394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052" y="5159177"/>
            <a:ext cx="2694341" cy="981207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For a big idea, try a big image</a:t>
            </a:r>
            <a:endParaRPr lang="en-GB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EF1964A9-0E84-4A22-8799-0FD1925D09B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286005" y="6307488"/>
            <a:ext cx="747758" cy="273755"/>
          </a:xfr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B5D90BEA-AD95-4BF2-BBA4-E710016E5CA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106686" y="6316131"/>
            <a:ext cx="1179318" cy="256120"/>
          </a:xfr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8540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97" y="6114726"/>
            <a:ext cx="2100025" cy="4248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77F3B4-E509-413F-A685-8008C4F1A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63" y="654489"/>
            <a:ext cx="10335603" cy="902461"/>
          </a:xfrm>
        </p:spPr>
        <p:txBody>
          <a:bodyPr anchor="t">
            <a:noAutofit/>
          </a:bodyPr>
          <a:lstStyle>
            <a:lvl1pPr>
              <a:defRPr sz="3200" b="1" baseline="0"/>
            </a:lvl1pPr>
          </a:lstStyle>
          <a:p>
            <a:r>
              <a:rPr lang="en-US" dirty="0"/>
              <a:t>Public Relations – The Myers-Briggs Magazine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A16858-3104-4BF8-BAE2-3B2E2F490317}"/>
              </a:ext>
            </a:extLst>
          </p:cNvPr>
          <p:cNvSpPr/>
          <p:nvPr userDrawn="1"/>
        </p:nvSpPr>
        <p:spPr>
          <a:xfrm>
            <a:off x="646080" y="368327"/>
            <a:ext cx="7200000" cy="124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32408C-1424-411B-8ED3-2ABBBD0318DA}"/>
              </a:ext>
            </a:extLst>
          </p:cNvPr>
          <p:cNvSpPr/>
          <p:nvPr userDrawn="1"/>
        </p:nvSpPr>
        <p:spPr>
          <a:xfrm>
            <a:off x="0" y="116045"/>
            <a:ext cx="646081" cy="2530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6E1F1F4-8E60-4C53-96BB-CE65B6D76F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34200" y="2196757"/>
            <a:ext cx="5095875" cy="3586463"/>
          </a:xfrm>
        </p:spPr>
        <p:txBody>
          <a:bodyPr>
            <a:noAutofit/>
          </a:bodyPr>
          <a:lstStyle>
            <a:lvl1pPr marL="0" indent="0">
              <a:spcBef>
                <a:spcPts val="2000"/>
              </a:spcBef>
              <a:buSzPct val="100000"/>
              <a:buFont typeface="+mj-lt"/>
              <a:buNone/>
              <a:defRPr sz="2000" b="0" i="0">
                <a:latin typeface="+mn-lt"/>
              </a:defRPr>
            </a:lvl1pPr>
            <a:lvl2pPr marL="914400" indent="-457200">
              <a:spcBef>
                <a:spcPts val="1200"/>
              </a:spcBef>
              <a:buClr>
                <a:srgbClr val="A4D8E0"/>
              </a:buClr>
              <a:buSzPct val="100000"/>
              <a:buFont typeface="+mj-lt"/>
              <a:buAutoNum type="alphaLcPeriod"/>
              <a:defRPr sz="2000">
                <a:latin typeface="+mj-lt"/>
              </a:defRPr>
            </a:lvl2pPr>
          </a:lstStyle>
          <a:p>
            <a:pPr lvl="0"/>
            <a:r>
              <a:rPr lang="en-US" dirty="0"/>
              <a:t>Collection of thought leadership and pro-MBTI articles hosted on a third party independent online content curation website, Medium.com.</a:t>
            </a:r>
          </a:p>
          <a:p>
            <a:pPr lvl="0"/>
            <a:r>
              <a:rPr lang="en-US" dirty="0"/>
              <a:t>31 live articles as of Nov 22</a:t>
            </a:r>
          </a:p>
          <a:p>
            <a:pPr lvl="0"/>
            <a:r>
              <a:rPr lang="en-US" dirty="0"/>
              <a:t>1,479 views Aug 27 – Nov 22 (90 days) (~25% of traffic compared to TMBC blog traffic in the same timeframe)</a:t>
            </a:r>
          </a:p>
          <a:p>
            <a:pPr lvl="0"/>
            <a:r>
              <a:rPr lang="en-US" dirty="0"/>
              <a:t>~8k views since Sept. 2021 launch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53515F-A204-497B-91CA-C7569BD5E9F2}"/>
              </a:ext>
            </a:extLst>
          </p:cNvPr>
          <p:cNvSpPr txBox="1"/>
          <p:nvPr userDrawn="1"/>
        </p:nvSpPr>
        <p:spPr>
          <a:xfrm>
            <a:off x="4076345" y="6621447"/>
            <a:ext cx="3939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700" dirty="0">
                <a:solidFill>
                  <a:srgbClr val="54575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Copyright 2022 by The Myers-Briggs Company. All rights reserved. Company confidential.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4EADD3-F1D2-4192-A0B2-1F1032F863ED}"/>
              </a:ext>
            </a:extLst>
          </p:cNvPr>
          <p:cNvSpPr/>
          <p:nvPr userDrawn="1"/>
        </p:nvSpPr>
        <p:spPr>
          <a:xfrm>
            <a:off x="8489870" y="-5147"/>
            <a:ext cx="863601" cy="2530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FCC04D-8536-4D16-B20C-84E8EB71B41B}"/>
              </a:ext>
            </a:extLst>
          </p:cNvPr>
          <p:cNvSpPr/>
          <p:nvPr userDrawn="1"/>
        </p:nvSpPr>
        <p:spPr>
          <a:xfrm>
            <a:off x="7846080" y="243597"/>
            <a:ext cx="643790" cy="12473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5C4935-9CA3-7516-F30A-ECDCD2DB0894}"/>
              </a:ext>
            </a:extLst>
          </p:cNvPr>
          <p:cNvSpPr txBox="1"/>
          <p:nvPr userDrawn="1"/>
        </p:nvSpPr>
        <p:spPr>
          <a:xfrm>
            <a:off x="609763" y="171838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/>
              <a:t>48 secured articles </a:t>
            </a:r>
            <a:r>
              <a:rPr lang="en-US" sz="2000" b="0" dirty="0"/>
              <a:t>as of Nov. 22 </a:t>
            </a:r>
            <a:r>
              <a:rPr lang="en-US" sz="2000" b="1" dirty="0"/>
              <a:t>(137% of goal)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BAA1A2-4A48-A443-D989-E81A344E54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737438"/>
            <a:ext cx="6755550" cy="437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698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page -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2A01917-888D-4230-9C11-CB97322CB3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825" y="0"/>
            <a:ext cx="609917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60617-6027-4AD3-AA96-A19ACA9A07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2078111"/>
            <a:ext cx="5089525" cy="3222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A half-page image is a great way to use portrait while staying on brand.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C6F103-AABA-4A14-961E-BFA10DE72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64" y="654490"/>
            <a:ext cx="5089362" cy="988959"/>
          </a:xfrm>
        </p:spPr>
        <p:txBody>
          <a:bodyPr anchor="t">
            <a:noAutofit/>
          </a:bodyPr>
          <a:lstStyle>
            <a:lvl1pPr>
              <a:defRPr sz="3200" b="1" baseline="0"/>
            </a:lvl1pPr>
          </a:lstStyle>
          <a:p>
            <a:r>
              <a:rPr lang="en-GB" dirty="0"/>
              <a:t>How to use portrait images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92850D-396B-464F-8954-85C02B97E1DC}"/>
              </a:ext>
            </a:extLst>
          </p:cNvPr>
          <p:cNvSpPr/>
          <p:nvPr userDrawn="1"/>
        </p:nvSpPr>
        <p:spPr>
          <a:xfrm>
            <a:off x="646081" y="367972"/>
            <a:ext cx="5446744" cy="124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E17E91-BDFC-4B57-A477-B6CFFC926775}"/>
              </a:ext>
            </a:extLst>
          </p:cNvPr>
          <p:cNvSpPr/>
          <p:nvPr userDrawn="1"/>
        </p:nvSpPr>
        <p:spPr>
          <a:xfrm>
            <a:off x="0" y="116045"/>
            <a:ext cx="646081" cy="2530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3E3C6CE-E2CF-481D-A90E-D048841A7B1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69425" y="-2068"/>
            <a:ext cx="574859" cy="233362"/>
          </a:xfr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r>
              <a:rPr lang="en-GB" dirty="0"/>
              <a:t> 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B10CB0F6-E61C-4221-B944-4CAD2EEBC87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2825" y="234745"/>
            <a:ext cx="476600" cy="129776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 dirty="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8EFE7861-46E8-4D9D-8F14-5655F74567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0964" y="-6263"/>
            <a:ext cx="469916" cy="233362"/>
          </a:xfr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9443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page -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2A01917-888D-4230-9C11-CB97322CB3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825" y="0"/>
            <a:ext cx="609917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A4858A9-C821-4303-9B15-75D62EF39F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764" y="2064038"/>
            <a:ext cx="5089525" cy="3222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A half-page image is a great way to use portrait while staying on brand.</a:t>
            </a:r>
            <a:endParaRPr lang="en-GB" dirty="0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D6763821-75E4-4E7A-841C-E66C7096ACF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15500" y="6121400"/>
            <a:ext cx="2055813" cy="41433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70CA7B6-CA60-46C6-90DA-FDC2675E7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64" y="654490"/>
            <a:ext cx="5089362" cy="1063099"/>
          </a:xfrm>
        </p:spPr>
        <p:txBody>
          <a:bodyPr anchor="t">
            <a:noAutofit/>
          </a:bodyPr>
          <a:lstStyle>
            <a:lvl1pPr>
              <a:defRPr sz="3200" b="1" baseline="0"/>
            </a:lvl1pPr>
          </a:lstStyle>
          <a:p>
            <a:r>
              <a:rPr lang="en-GB" dirty="0"/>
              <a:t>How to use portrait images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F8C938-7EA8-4C94-B370-E7F0E32765CA}"/>
              </a:ext>
            </a:extLst>
          </p:cNvPr>
          <p:cNvSpPr/>
          <p:nvPr userDrawn="1"/>
        </p:nvSpPr>
        <p:spPr>
          <a:xfrm>
            <a:off x="646081" y="367972"/>
            <a:ext cx="5446744" cy="124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B2F24F-E659-4371-AD27-52911BBF9017}"/>
              </a:ext>
            </a:extLst>
          </p:cNvPr>
          <p:cNvSpPr/>
          <p:nvPr userDrawn="1"/>
        </p:nvSpPr>
        <p:spPr>
          <a:xfrm>
            <a:off x="0" y="116045"/>
            <a:ext cx="646081" cy="2530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81199951-D257-40AB-A93E-E1D9FE5263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2825" y="234745"/>
            <a:ext cx="476600" cy="129776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 dirty="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ECAE7016-1433-41A9-BFBE-83BA04758F0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60879" y="-10614"/>
            <a:ext cx="574859" cy="233362"/>
          </a:xfr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r>
              <a:rPr lang="en-GB" dirty="0"/>
              <a:t> 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8C582F8E-B321-4A69-880C-3E3E3F4C66E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0964" y="-6263"/>
            <a:ext cx="469916" cy="233362"/>
          </a:xfr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8436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page no bullets -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2A01917-888D-4230-9C11-CB97322CB3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825" y="0"/>
            <a:ext cx="609917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03322B-66E5-4661-86EE-756EF942C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64" y="654490"/>
            <a:ext cx="5089362" cy="976602"/>
          </a:xfrm>
        </p:spPr>
        <p:txBody>
          <a:bodyPr anchor="t">
            <a:noAutofit/>
          </a:bodyPr>
          <a:lstStyle>
            <a:lvl1pPr>
              <a:defRPr sz="3200" b="1" baseline="0"/>
            </a:lvl1pPr>
          </a:lstStyle>
          <a:p>
            <a:r>
              <a:rPr lang="en-GB" dirty="0"/>
              <a:t>How to use portrait images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A1CB55-ED56-4961-BA3A-26EA5F10F5CD}"/>
              </a:ext>
            </a:extLst>
          </p:cNvPr>
          <p:cNvSpPr/>
          <p:nvPr userDrawn="1"/>
        </p:nvSpPr>
        <p:spPr>
          <a:xfrm>
            <a:off x="646081" y="367972"/>
            <a:ext cx="5446744" cy="124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8DA812-756E-4F39-B58E-FA88707A75D6}"/>
              </a:ext>
            </a:extLst>
          </p:cNvPr>
          <p:cNvSpPr/>
          <p:nvPr userDrawn="1"/>
        </p:nvSpPr>
        <p:spPr>
          <a:xfrm>
            <a:off x="0" y="116045"/>
            <a:ext cx="646081" cy="2530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A6BAA34F-F455-4C02-BF66-531C2FA3565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5116" y="492702"/>
            <a:ext cx="643790" cy="129776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 dirty="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60C30D8B-D572-469B-8C3B-02212976F85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38906" y="259340"/>
            <a:ext cx="863601" cy="233362"/>
          </a:xfr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5830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page no bullets -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2A01917-888D-4230-9C11-CB97322CB3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825" y="0"/>
            <a:ext cx="609917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F6DA1523-8E7E-42AD-9A16-1B3B26D2E1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15500" y="6121400"/>
            <a:ext cx="2055813" cy="41433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F718B28-66F5-4AC0-BF52-B609ECE07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64" y="654490"/>
            <a:ext cx="5089362" cy="939532"/>
          </a:xfrm>
        </p:spPr>
        <p:txBody>
          <a:bodyPr anchor="t">
            <a:noAutofit/>
          </a:bodyPr>
          <a:lstStyle>
            <a:lvl1pPr>
              <a:defRPr sz="3200" b="1" baseline="0"/>
            </a:lvl1pPr>
          </a:lstStyle>
          <a:p>
            <a:r>
              <a:rPr lang="en-GB" dirty="0"/>
              <a:t>How to use portrait images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78E9AD-D5A9-4AF3-956F-D362343ACA23}"/>
              </a:ext>
            </a:extLst>
          </p:cNvPr>
          <p:cNvSpPr/>
          <p:nvPr userDrawn="1"/>
        </p:nvSpPr>
        <p:spPr>
          <a:xfrm>
            <a:off x="646081" y="367972"/>
            <a:ext cx="5446744" cy="124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BB6E3F-9157-459C-B7F7-7C93D9935163}"/>
              </a:ext>
            </a:extLst>
          </p:cNvPr>
          <p:cNvSpPr/>
          <p:nvPr userDrawn="1"/>
        </p:nvSpPr>
        <p:spPr>
          <a:xfrm>
            <a:off x="0" y="116045"/>
            <a:ext cx="646081" cy="2530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D998201F-AD7A-42F3-A8AF-EADAD55C74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5116" y="492702"/>
            <a:ext cx="643790" cy="129776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 dirty="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AF90630A-B89B-41DD-A3BC-F4D218A03A9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38906" y="259340"/>
            <a:ext cx="863601" cy="233362"/>
          </a:xfr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48163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220461-C60F-4D05-84C6-BB7A9F21E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64" y="654490"/>
            <a:ext cx="10533952" cy="867784"/>
          </a:xfrm>
        </p:spPr>
        <p:txBody>
          <a:bodyPr anchor="t">
            <a:noAutofit/>
          </a:bodyPr>
          <a:lstStyle>
            <a:lvl1pPr>
              <a:defRPr sz="3200" b="1" baseline="0"/>
            </a:lvl1pPr>
          </a:lstStyle>
          <a:p>
            <a:r>
              <a:rPr lang="en-US" dirty="0"/>
              <a:t>Slide title goes here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0D466B-9379-478E-BE9D-8F89D91ABC21}"/>
              </a:ext>
            </a:extLst>
          </p:cNvPr>
          <p:cNvSpPr/>
          <p:nvPr userDrawn="1"/>
        </p:nvSpPr>
        <p:spPr>
          <a:xfrm>
            <a:off x="646080" y="368327"/>
            <a:ext cx="7200000" cy="124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7A0870-7119-4832-9ACA-2C3826F2D416}"/>
              </a:ext>
            </a:extLst>
          </p:cNvPr>
          <p:cNvSpPr/>
          <p:nvPr userDrawn="1"/>
        </p:nvSpPr>
        <p:spPr>
          <a:xfrm>
            <a:off x="0" y="116045"/>
            <a:ext cx="646081" cy="2530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082C83-0AAB-4C1D-ABA6-78288D38A462}"/>
              </a:ext>
            </a:extLst>
          </p:cNvPr>
          <p:cNvSpPr/>
          <p:nvPr userDrawn="1"/>
        </p:nvSpPr>
        <p:spPr>
          <a:xfrm>
            <a:off x="8489870" y="-5147"/>
            <a:ext cx="863601" cy="2530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20B21C-3E09-4523-AD15-145F28021941}"/>
              </a:ext>
            </a:extLst>
          </p:cNvPr>
          <p:cNvSpPr/>
          <p:nvPr userDrawn="1"/>
        </p:nvSpPr>
        <p:spPr>
          <a:xfrm>
            <a:off x="7846080" y="243597"/>
            <a:ext cx="643790" cy="12473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4963617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f-page -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2A01917-888D-4230-9C11-CB97322CB3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825" y="0"/>
            <a:ext cx="609917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60617-6027-4AD3-AA96-A19ACA9A07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2078111"/>
            <a:ext cx="5089525" cy="3222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A half-page image is a great way to use portrait while staying on brand.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C6F103-AABA-4A14-961E-BFA10DE72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64" y="654490"/>
            <a:ext cx="5089362" cy="988959"/>
          </a:xfrm>
        </p:spPr>
        <p:txBody>
          <a:bodyPr anchor="t">
            <a:noAutofit/>
          </a:bodyPr>
          <a:lstStyle>
            <a:lvl1pPr>
              <a:defRPr sz="3200" b="1" baseline="0"/>
            </a:lvl1pPr>
          </a:lstStyle>
          <a:p>
            <a:r>
              <a:rPr lang="en-GB" dirty="0"/>
              <a:t>How to use portrait images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92850D-396B-464F-8954-85C02B97E1DC}"/>
              </a:ext>
            </a:extLst>
          </p:cNvPr>
          <p:cNvSpPr/>
          <p:nvPr userDrawn="1"/>
        </p:nvSpPr>
        <p:spPr>
          <a:xfrm>
            <a:off x="646081" y="367972"/>
            <a:ext cx="5446744" cy="124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E17E91-BDFC-4B57-A477-B6CFFC926775}"/>
              </a:ext>
            </a:extLst>
          </p:cNvPr>
          <p:cNvSpPr/>
          <p:nvPr userDrawn="1"/>
        </p:nvSpPr>
        <p:spPr>
          <a:xfrm>
            <a:off x="0" y="116045"/>
            <a:ext cx="646081" cy="2530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3E3C6CE-E2CF-481D-A90E-D048841A7B1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69425" y="-2068"/>
            <a:ext cx="574859" cy="233362"/>
          </a:xfr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r>
              <a:rPr lang="en-GB" dirty="0"/>
              <a:t> 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B10CB0F6-E61C-4221-B944-4CAD2EEBC87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2825" y="234745"/>
            <a:ext cx="476600" cy="129776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GB" sz="1800" dirty="0">
                <a:noFill/>
              </a:defRPr>
            </a:lvl1pPr>
          </a:lstStyle>
          <a:p>
            <a:pPr marL="0" lvl="0" algn="ctr"/>
            <a:endParaRPr lang="en-GB" dirty="0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8EFE7861-46E8-4D9D-8F14-5655F74567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0964" y="-6263"/>
            <a:ext cx="469916" cy="233362"/>
          </a:xfr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>
                <a:noFill/>
              </a:defRPr>
            </a:lvl1pPr>
          </a:lstStyle>
          <a:p>
            <a:pPr marL="0" lvl="0" algn="ctr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4840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C096-1D1B-4475-BD8D-E60A7406C7F1}" type="datetimeFigureOut">
              <a:rPr lang="en-US" smtClean="0"/>
              <a:pPr/>
              <a:t>5/31/2024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855F4A-39AA-47A4-BDEA-7D5D4AA18E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49521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C096-1D1B-4475-BD8D-E60A7406C7F1}" type="datetimeFigureOut">
              <a:rPr lang="en-US" smtClean="0"/>
              <a:pPr/>
              <a:t>5/31/2024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03A8E-0071-4BB4-A589-F19734BFE42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7912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l="16037" r="19346"/>
          <a:stretch/>
        </p:blipFill>
        <p:spPr>
          <a:xfrm>
            <a:off x="-203200" y="297325"/>
            <a:ext cx="7301133" cy="5648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554367" y="2205125"/>
            <a:ext cx="4290800" cy="26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Char char="●"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" name="Google Shape;11;p2" descr="A black screen with a purple bord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0428" y="-39616"/>
            <a:ext cx="12332855" cy="693723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/>
        </p:nvSpPr>
        <p:spPr>
          <a:xfrm>
            <a:off x="5001668" y="6144665"/>
            <a:ext cx="31528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65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ConcordiaLanguageVillages.org </a:t>
            </a:r>
            <a:endParaRPr sz="1800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65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(800) 222-4750   |  clv@cord.edu</a:t>
            </a:r>
            <a:endParaRPr sz="1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97" y="6114726"/>
            <a:ext cx="2100025" cy="42482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45FBB-C0A4-4497-9856-6625BBDD78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763" y="1539532"/>
            <a:ext cx="10335603" cy="984593"/>
          </a:xfrm>
        </p:spPr>
        <p:txBody>
          <a:bodyPr>
            <a:no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1200"/>
              </a:spcBef>
              <a:buClr>
                <a:srgbClr val="A4D8E0"/>
              </a:buClr>
              <a:defRPr sz="2000"/>
            </a:lvl2pPr>
          </a:lstStyle>
          <a:p>
            <a:pPr lvl="0"/>
            <a:r>
              <a:rPr lang="en-US" dirty="0"/>
              <a:t>5,616 all time downloads as of Nov 22</a:t>
            </a:r>
          </a:p>
          <a:p>
            <a:pPr lvl="0"/>
            <a:r>
              <a:rPr lang="en-US" dirty="0"/>
              <a:t>6 episodes released (2 remaining in season 1)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77F3B4-E509-413F-A685-8008C4F1A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63" y="654489"/>
            <a:ext cx="10335603" cy="902461"/>
          </a:xfrm>
        </p:spPr>
        <p:txBody>
          <a:bodyPr anchor="t">
            <a:noAutofit/>
          </a:bodyPr>
          <a:lstStyle>
            <a:lvl1pPr>
              <a:defRPr sz="3200" b="1" baseline="0"/>
            </a:lvl1pPr>
          </a:lstStyle>
          <a:p>
            <a:r>
              <a:rPr lang="en-GB" dirty="0"/>
              <a:t>The Myers-Briggs Company Podcast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A16858-3104-4BF8-BAE2-3B2E2F490317}"/>
              </a:ext>
            </a:extLst>
          </p:cNvPr>
          <p:cNvSpPr/>
          <p:nvPr userDrawn="1"/>
        </p:nvSpPr>
        <p:spPr>
          <a:xfrm>
            <a:off x="646080" y="368327"/>
            <a:ext cx="7200000" cy="124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32408C-1424-411B-8ED3-2ABBBD0318DA}"/>
              </a:ext>
            </a:extLst>
          </p:cNvPr>
          <p:cNvSpPr/>
          <p:nvPr userDrawn="1"/>
        </p:nvSpPr>
        <p:spPr>
          <a:xfrm>
            <a:off x="0" y="116045"/>
            <a:ext cx="646081" cy="2530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191AA3-7167-4668-A787-84C2ED7D888B}"/>
              </a:ext>
            </a:extLst>
          </p:cNvPr>
          <p:cNvSpPr txBox="1"/>
          <p:nvPr userDrawn="1"/>
        </p:nvSpPr>
        <p:spPr>
          <a:xfrm>
            <a:off x="4076345" y="6621447"/>
            <a:ext cx="3939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700" dirty="0">
                <a:solidFill>
                  <a:srgbClr val="54575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Copyright 2022 by The Myers-Briggs Company. All rights reserved. Company confidential.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55ED4B-3D2B-4487-A46E-0F6A8B9563BE}"/>
              </a:ext>
            </a:extLst>
          </p:cNvPr>
          <p:cNvSpPr/>
          <p:nvPr userDrawn="1"/>
        </p:nvSpPr>
        <p:spPr>
          <a:xfrm>
            <a:off x="8489870" y="-5147"/>
            <a:ext cx="863601" cy="2530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D71750-8009-4263-915F-799905E2E34B}"/>
              </a:ext>
            </a:extLst>
          </p:cNvPr>
          <p:cNvSpPr/>
          <p:nvPr userDrawn="1"/>
        </p:nvSpPr>
        <p:spPr>
          <a:xfrm>
            <a:off x="7846080" y="243597"/>
            <a:ext cx="643790" cy="12473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7F7D8-2803-85C0-33D8-CA67D2771A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040" y="2616329"/>
            <a:ext cx="9267825" cy="2507691"/>
          </a:xfrm>
          <a:prstGeom prst="rect">
            <a:avLst/>
          </a:prstGeom>
        </p:spPr>
      </p:pic>
      <p:sp>
        <p:nvSpPr>
          <p:cNvPr id="11" name="Callout: Left Arrow 10">
            <a:extLst>
              <a:ext uri="{FF2B5EF4-FFF2-40B4-BE49-F238E27FC236}">
                <a16:creationId xmlns:a16="http://schemas.microsoft.com/office/drawing/2014/main" id="{8F0AF104-FDAD-1B18-7720-F42AF3B7EEE6}"/>
              </a:ext>
            </a:extLst>
          </p:cNvPr>
          <p:cNvSpPr/>
          <p:nvPr userDrawn="1"/>
        </p:nvSpPr>
        <p:spPr>
          <a:xfrm rot="21039470">
            <a:off x="9210150" y="945120"/>
            <a:ext cx="2536905" cy="3761518"/>
          </a:xfrm>
          <a:prstGeom prst="leftArrow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231 downloads in the first 7 days= top 10% </a:t>
            </a:r>
          </a:p>
          <a:p>
            <a:pPr algn="ctr"/>
            <a:r>
              <a:rPr lang="en-US" sz="18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We’re just under the top 5% of all podcasts published worldwide. 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BB4817-3604-0348-7F8F-7713269DB1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46456" y="5373461"/>
            <a:ext cx="3662362" cy="11753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3C1014-3902-5548-0C86-B7C6BDC27A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9251" y="5367961"/>
            <a:ext cx="3632680" cy="11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98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97" y="6114726"/>
            <a:ext cx="2100025" cy="42482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45FBB-C0A4-4497-9856-6625BBDD78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763" y="2072932"/>
            <a:ext cx="10335603" cy="2068513"/>
          </a:xfrm>
        </p:spPr>
        <p:txBody>
          <a:bodyPr>
            <a:no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1200"/>
              </a:spcBef>
              <a:buClr>
                <a:srgbClr val="A4D8E0"/>
              </a:buClr>
              <a:defRPr sz="2000"/>
            </a:lvl2pPr>
          </a:lstStyle>
          <a:p>
            <a:pPr lvl="0"/>
            <a:r>
              <a:rPr lang="en-US" dirty="0"/>
              <a:t>Your audience will read the text or listen – they can’t do both!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77F3B4-E509-413F-A685-8008C4F1A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63" y="654489"/>
            <a:ext cx="10335603" cy="902461"/>
          </a:xfrm>
        </p:spPr>
        <p:txBody>
          <a:bodyPr anchor="t">
            <a:noAutofit/>
          </a:bodyPr>
          <a:lstStyle>
            <a:lvl1pPr>
              <a:defRPr sz="3200" b="1" baseline="0"/>
            </a:lvl1pPr>
          </a:lstStyle>
          <a:p>
            <a:r>
              <a:rPr lang="en-GB" dirty="0"/>
              <a:t>Instagram Lives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A16858-3104-4BF8-BAE2-3B2E2F490317}"/>
              </a:ext>
            </a:extLst>
          </p:cNvPr>
          <p:cNvSpPr/>
          <p:nvPr userDrawn="1"/>
        </p:nvSpPr>
        <p:spPr>
          <a:xfrm>
            <a:off x="646080" y="368327"/>
            <a:ext cx="7200000" cy="124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32408C-1424-411B-8ED3-2ABBBD0318DA}"/>
              </a:ext>
            </a:extLst>
          </p:cNvPr>
          <p:cNvSpPr/>
          <p:nvPr userDrawn="1"/>
        </p:nvSpPr>
        <p:spPr>
          <a:xfrm>
            <a:off x="0" y="116045"/>
            <a:ext cx="646081" cy="2530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191AA3-7167-4668-A787-84C2ED7D888B}"/>
              </a:ext>
            </a:extLst>
          </p:cNvPr>
          <p:cNvSpPr txBox="1"/>
          <p:nvPr userDrawn="1"/>
        </p:nvSpPr>
        <p:spPr>
          <a:xfrm>
            <a:off x="4076345" y="6621447"/>
            <a:ext cx="3939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700" dirty="0">
                <a:solidFill>
                  <a:srgbClr val="54575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Copyright 2022 by The Myers-Briggs Company. All rights reserved. Company confidential.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55ED4B-3D2B-4487-A46E-0F6A8B9563BE}"/>
              </a:ext>
            </a:extLst>
          </p:cNvPr>
          <p:cNvSpPr/>
          <p:nvPr userDrawn="1"/>
        </p:nvSpPr>
        <p:spPr>
          <a:xfrm>
            <a:off x="8489870" y="-5147"/>
            <a:ext cx="863601" cy="2530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D71750-8009-4263-915F-799905E2E34B}"/>
              </a:ext>
            </a:extLst>
          </p:cNvPr>
          <p:cNvSpPr/>
          <p:nvPr userDrawn="1"/>
        </p:nvSpPr>
        <p:spPr>
          <a:xfrm>
            <a:off x="7846080" y="243597"/>
            <a:ext cx="643790" cy="12473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3744521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252836"/>
            <a:ext cx="2509870" cy="336256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67686" y="1928963"/>
            <a:ext cx="7464013" cy="1786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654199" y="1583401"/>
            <a:ext cx="1366675" cy="3455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020874" y="1928963"/>
            <a:ext cx="3009833" cy="345562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7409794" y="4252774"/>
            <a:ext cx="3551975" cy="5254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9668477" y="4252774"/>
            <a:ext cx="1293292" cy="525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9668477" y="4252774"/>
            <a:ext cx="1293292" cy="525456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75663" y="2350270"/>
            <a:ext cx="7157545" cy="956951"/>
          </a:xfrm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1. Section title goes here</a:t>
            </a:r>
            <a:endParaRPr lang="en-GB" dirty="0"/>
          </a:p>
        </p:txBody>
      </p:sp>
      <p:sp>
        <p:nvSpPr>
          <p:cNvPr id="21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75663" y="3449793"/>
            <a:ext cx="5713423" cy="449114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97" y="6114726"/>
            <a:ext cx="2100025" cy="4248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900F386-C11E-4B6F-993C-2B9C69996137}"/>
              </a:ext>
            </a:extLst>
          </p:cNvPr>
          <p:cNvSpPr/>
          <p:nvPr userDrawn="1"/>
        </p:nvSpPr>
        <p:spPr>
          <a:xfrm>
            <a:off x="667686" y="4074090"/>
            <a:ext cx="6742108" cy="1786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6266DC-9A66-4BCA-AD4D-971A51E6807C}"/>
              </a:ext>
            </a:extLst>
          </p:cNvPr>
          <p:cNvSpPr txBox="1"/>
          <p:nvPr userDrawn="1"/>
        </p:nvSpPr>
        <p:spPr>
          <a:xfrm>
            <a:off x="4076345" y="6621447"/>
            <a:ext cx="3939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700" dirty="0">
                <a:solidFill>
                  <a:srgbClr val="54575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Copyright 2022 by The Myers-Briggs Company. All rights reserved. Company confidential.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9E4953-5182-47A5-B772-B4E781DB96C7}"/>
              </a:ext>
            </a:extLst>
          </p:cNvPr>
          <p:cNvSpPr/>
          <p:nvPr userDrawn="1"/>
        </p:nvSpPr>
        <p:spPr>
          <a:xfrm>
            <a:off x="6786976" y="4769374"/>
            <a:ext cx="635175" cy="1751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765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608" y="1290977"/>
            <a:ext cx="814996" cy="3351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399088" y="4998403"/>
            <a:ext cx="2187585" cy="369888"/>
          </a:xfrm>
          <a:prstGeom prst="rect">
            <a:avLst/>
          </a:prstGeom>
          <a:gradFill flip="none" rotWithShape="1">
            <a:gsLst>
              <a:gs pos="0">
                <a:srgbClr val="4D712C"/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14995" y="1615006"/>
            <a:ext cx="9217767" cy="1786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29653" y="4832742"/>
            <a:ext cx="4569803" cy="1726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6" y="2015050"/>
            <a:ext cx="753531" cy="7535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629" y="3108631"/>
            <a:ext cx="1575687" cy="15756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97" y="6114726"/>
            <a:ext cx="2100025" cy="42482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1BD119-ACDD-4ADD-86EA-16CD6B0E13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9653" y="3015134"/>
            <a:ext cx="6391275" cy="534852"/>
          </a:xfrm>
        </p:spPr>
        <p:txBody>
          <a:bodyPr>
            <a:no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en-GB" dirty="0"/>
              <a:t>moments to resonate.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916AC27-7501-491C-B88F-D3B45C6366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4388" y="4099353"/>
            <a:ext cx="5281612" cy="36988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source of your quote goes here.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4575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3ACD670-C500-4A2F-8CA9-4DF8CA034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4988" y="2014538"/>
            <a:ext cx="7188200" cy="931862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en-US" dirty="0"/>
              <a:t>If you have a great quote, give it some space. It may take a few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7D6308-EE6B-405F-9908-75B2908B5CB2}"/>
              </a:ext>
            </a:extLst>
          </p:cNvPr>
          <p:cNvSpPr txBox="1"/>
          <p:nvPr userDrawn="1"/>
        </p:nvSpPr>
        <p:spPr>
          <a:xfrm>
            <a:off x="4076345" y="6621447"/>
            <a:ext cx="3939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700" dirty="0">
                <a:solidFill>
                  <a:srgbClr val="54575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Copyright 2022 by The Myers-Briggs Company. All rights reserved. Company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926257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97" y="6114726"/>
            <a:ext cx="2100025" cy="424825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B4716EA-E230-4F8B-9709-7FDE38395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926" y="2533307"/>
            <a:ext cx="5054599" cy="286702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Bullet points aren’t always best.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can compare two concepts with a short description.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4575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5F07504C-98DB-41A0-9708-F700A7E6CA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163" y="2533307"/>
            <a:ext cx="5054599" cy="286702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Bullet points aren’t always best.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can compare two concepts with a short description.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4575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C9A2ADDE-4101-47C3-85FD-35C7709EEF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763" y="2072932"/>
            <a:ext cx="5054598" cy="37465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AAB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Idea one</a:t>
            </a:r>
          </a:p>
          <a:p>
            <a:pPr lvl="0"/>
            <a:endParaRPr lang="en-GB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365DEC8-4CBD-422F-92E2-109E86FE5D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163" y="2072932"/>
            <a:ext cx="5054600" cy="37465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5206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Idea two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2F32E0-453A-4DDA-8863-178664F1F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63" y="654490"/>
            <a:ext cx="10540999" cy="867784"/>
          </a:xfrm>
        </p:spPr>
        <p:txBody>
          <a:bodyPr anchor="t">
            <a:noAutofit/>
          </a:bodyPr>
          <a:lstStyle>
            <a:lvl1pPr>
              <a:defRPr sz="3200" b="1" baseline="0"/>
            </a:lvl1pPr>
          </a:lstStyle>
          <a:p>
            <a:r>
              <a:rPr lang="en-US" dirty="0"/>
              <a:t>Compare two ideas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D8C554-5044-45F9-BFF2-2007A592B94E}"/>
              </a:ext>
            </a:extLst>
          </p:cNvPr>
          <p:cNvSpPr/>
          <p:nvPr userDrawn="1"/>
        </p:nvSpPr>
        <p:spPr>
          <a:xfrm>
            <a:off x="646080" y="368327"/>
            <a:ext cx="7200000" cy="124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51C165-4533-49DC-A9FA-D7690A664BFE}"/>
              </a:ext>
            </a:extLst>
          </p:cNvPr>
          <p:cNvSpPr/>
          <p:nvPr userDrawn="1"/>
        </p:nvSpPr>
        <p:spPr>
          <a:xfrm>
            <a:off x="0" y="116045"/>
            <a:ext cx="646081" cy="2530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F4C1B4-5CB7-4641-90B4-423D85B1CF66}"/>
              </a:ext>
            </a:extLst>
          </p:cNvPr>
          <p:cNvSpPr txBox="1"/>
          <p:nvPr userDrawn="1"/>
        </p:nvSpPr>
        <p:spPr>
          <a:xfrm>
            <a:off x="4076345" y="6621447"/>
            <a:ext cx="3939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700" dirty="0">
                <a:solidFill>
                  <a:srgbClr val="54575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Copyright 2022 by The Myers-Briggs Company. All rights reserved. Company confidential.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605873-5667-48B9-927C-7E31F905B9BB}"/>
              </a:ext>
            </a:extLst>
          </p:cNvPr>
          <p:cNvSpPr/>
          <p:nvPr userDrawn="1"/>
        </p:nvSpPr>
        <p:spPr>
          <a:xfrm>
            <a:off x="8489870" y="-5147"/>
            <a:ext cx="863601" cy="2530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95703C-5FAD-467A-9F85-F1CD77C6B4F6}"/>
              </a:ext>
            </a:extLst>
          </p:cNvPr>
          <p:cNvSpPr/>
          <p:nvPr userDrawn="1"/>
        </p:nvSpPr>
        <p:spPr>
          <a:xfrm>
            <a:off x="7846080" y="243597"/>
            <a:ext cx="643790" cy="12473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304013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97" y="6114726"/>
            <a:ext cx="2100025" cy="424825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2AF6C42-E549-4A17-A757-376FA5B9D9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926" y="2520951"/>
            <a:ext cx="3314537" cy="27813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Bullet points aren’t always best.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can compare two concepts with a short description.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4575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12AB811-B3C3-49CF-999E-607AC405C1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9738" y="2520950"/>
            <a:ext cx="3314537" cy="27813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Bullet points aren’t always best.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can compare two concepts with a short description.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4575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64311B2-03A7-4B65-97BF-2EC8DB8F9C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763" y="2060575"/>
            <a:ext cx="3314537" cy="37465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 sz="2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AAB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Idea one</a:t>
            </a:r>
          </a:p>
          <a:p>
            <a:pPr lvl="0"/>
            <a:endParaRPr lang="en-GB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117E1FC7-E47E-4468-B2E4-013DC6E44D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19738" y="2060575"/>
            <a:ext cx="3314537" cy="37465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5206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Idea two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012BEE52-5840-45BE-A616-B4B3D63D06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36225" y="2520950"/>
            <a:ext cx="3314537" cy="27813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Bullet points aren’t always best.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57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can compare two concepts with a short description.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4575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92F63C5-0BF7-4A8A-AA3E-CF1B96B30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36225" y="2060575"/>
            <a:ext cx="3314537" cy="37465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AABA"/>
              </a:buClr>
              <a:buSzPct val="15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5206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Idea three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B7F7AA-0CE8-4CB7-B95E-D2C69E7CE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63" y="654490"/>
            <a:ext cx="10540999" cy="867784"/>
          </a:xfrm>
        </p:spPr>
        <p:txBody>
          <a:bodyPr anchor="t">
            <a:noAutofit/>
          </a:bodyPr>
          <a:lstStyle>
            <a:lvl1pPr>
              <a:defRPr sz="3200" b="1" baseline="0"/>
            </a:lvl1pPr>
          </a:lstStyle>
          <a:p>
            <a:r>
              <a:rPr lang="en-US" dirty="0"/>
              <a:t>Compare three ideas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961008-8F81-4E92-9BAE-08CB0D26CE81}"/>
              </a:ext>
            </a:extLst>
          </p:cNvPr>
          <p:cNvSpPr/>
          <p:nvPr userDrawn="1"/>
        </p:nvSpPr>
        <p:spPr>
          <a:xfrm>
            <a:off x="646080" y="368327"/>
            <a:ext cx="7200000" cy="124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51C6B9-A80B-4CEC-8508-DDB3A468076B}"/>
              </a:ext>
            </a:extLst>
          </p:cNvPr>
          <p:cNvSpPr/>
          <p:nvPr userDrawn="1"/>
        </p:nvSpPr>
        <p:spPr>
          <a:xfrm>
            <a:off x="0" y="116045"/>
            <a:ext cx="646081" cy="2530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244C5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089E4C-CE55-47BD-B168-D892FC179E63}"/>
              </a:ext>
            </a:extLst>
          </p:cNvPr>
          <p:cNvSpPr txBox="1"/>
          <p:nvPr userDrawn="1"/>
        </p:nvSpPr>
        <p:spPr>
          <a:xfrm>
            <a:off x="4076345" y="6621447"/>
            <a:ext cx="3939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700" dirty="0">
                <a:solidFill>
                  <a:srgbClr val="54575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Copyright 2022 by The Myers-Briggs Company. All rights reserved. Company confidential.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C692ED-6833-4FCC-B488-C05F0F7DF60E}"/>
              </a:ext>
            </a:extLst>
          </p:cNvPr>
          <p:cNvSpPr/>
          <p:nvPr userDrawn="1"/>
        </p:nvSpPr>
        <p:spPr>
          <a:xfrm>
            <a:off x="8489870" y="-5147"/>
            <a:ext cx="863601" cy="2530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9E03FD-9852-4288-A07C-09DAD601999E}"/>
              </a:ext>
            </a:extLst>
          </p:cNvPr>
          <p:cNvSpPr/>
          <p:nvPr userDrawn="1"/>
        </p:nvSpPr>
        <p:spPr>
          <a:xfrm>
            <a:off x="7846080" y="243597"/>
            <a:ext cx="643790" cy="12473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129182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74676"/>
            <a:ext cx="10515600" cy="10175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60575"/>
            <a:ext cx="10515600" cy="3827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07518-608D-40DC-9EA3-FD303F1097C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448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5" r:id="rId3"/>
    <p:sldLayoutId id="2147483673" r:id="rId4"/>
    <p:sldLayoutId id="2147483674" r:id="rId5"/>
    <p:sldLayoutId id="2147483651" r:id="rId6"/>
    <p:sldLayoutId id="2147483658" r:id="rId7"/>
    <p:sldLayoutId id="2147483659" r:id="rId8"/>
    <p:sldLayoutId id="2147483660" r:id="rId9"/>
    <p:sldLayoutId id="2147483654" r:id="rId10"/>
    <p:sldLayoutId id="2147483661" r:id="rId11"/>
    <p:sldLayoutId id="2147483662" r:id="rId12"/>
    <p:sldLayoutId id="2147483669" r:id="rId13"/>
    <p:sldLayoutId id="2147483663" r:id="rId14"/>
    <p:sldLayoutId id="2147483670" r:id="rId15"/>
    <p:sldLayoutId id="2147483671" r:id="rId16"/>
    <p:sldLayoutId id="2147483672" r:id="rId17"/>
    <p:sldLayoutId id="214748366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2000"/>
        </a:spcBef>
        <a:buClr>
          <a:schemeClr val="bg2"/>
        </a:buClr>
        <a:buSzPct val="150000"/>
        <a:buFont typeface="Arial Black" panose="020B0A040201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60000"/>
            <a:lumOff val="40000"/>
          </a:schemeClr>
        </a:buClr>
        <a:buSzPct val="150000"/>
        <a:buFont typeface="Arial Black" panose="020B0A040201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9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74676"/>
            <a:ext cx="10515600" cy="10175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60575"/>
            <a:ext cx="10515600" cy="3827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07518-608D-40DC-9EA3-FD303F1097C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746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2000"/>
        </a:spcBef>
        <a:buClr>
          <a:schemeClr val="bg2"/>
        </a:buClr>
        <a:buSzPct val="150000"/>
        <a:buFont typeface="Arial Black" panose="020B0A040201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60000"/>
            <a:lumOff val="40000"/>
          </a:schemeClr>
        </a:buClr>
        <a:buSzPct val="150000"/>
        <a:buFont typeface="Arial Black" panose="020B0A040201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9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AFC096-1D1B-4475-BD8D-E60A7406C7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5/31/2024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855F4A-39AA-47A4-BDEA-7D5D4AA18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67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customXml" Target="../ink/ink1.xml"/><Relationship Id="rId7" Type="http://schemas.openxmlformats.org/officeDocument/2006/relationships/image" Target="../media/image20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.xml"/><Relationship Id="rId11" Type="http://schemas.openxmlformats.org/officeDocument/2006/relationships/image" Target="../media/image22.png"/><Relationship Id="rId5" Type="http://schemas.openxmlformats.org/officeDocument/2006/relationships/image" Target="../media/image190.png"/><Relationship Id="rId10" Type="http://schemas.openxmlformats.org/officeDocument/2006/relationships/customXml" Target="../ink/ink4.xml"/><Relationship Id="rId9" Type="http://schemas.openxmlformats.org/officeDocument/2006/relationships/image" Target="../media/image2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myersbriggs.com/en-US/Resources/Developing-Teams-Using-the-TKI-Team-Report" TargetMode="External"/><Relationship Id="rId2" Type="http://schemas.openxmlformats.org/officeDocument/2006/relationships/hyperlink" Target="https://www.themyersbriggs.com/en-US/Company/News/Conflict-management-podcast-with-Dr-Gail-Fann-Thomas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themyersbriggs.com/en-US/Resources/The-Three-Types-of-Teams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linkedin.com/in/gail-fann-thomas-12a7b723/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A4F957-5800-4DD7-BF1E-E128B646F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312" y="1115015"/>
            <a:ext cx="6903918" cy="1594257"/>
          </a:xfrm>
        </p:spPr>
        <p:txBody>
          <a:bodyPr/>
          <a:lstStyle/>
          <a:p>
            <a:br>
              <a:rPr lang="en-GB" sz="2800" dirty="0"/>
            </a:br>
            <a:r>
              <a:rPr lang="en-GB" sz="3200" b="1" dirty="0">
                <a:effectLst/>
                <a:ea typeface="Calibri" panose="020F0502020204030204" pitchFamily="34" charset="0"/>
              </a:rPr>
              <a:t>Navigating Hard Conversations with </a:t>
            </a:r>
            <a:r>
              <a:rPr lang="en-GB" sz="3200" b="1" dirty="0">
                <a:ea typeface="Calibri" panose="020F0502020204030204" pitchFamily="34" charset="0"/>
              </a:rPr>
              <a:t>Managers</a:t>
            </a:r>
            <a:r>
              <a:rPr lang="en-GB" sz="3200" b="1" dirty="0">
                <a:effectLst/>
                <a:ea typeface="Calibri" panose="020F0502020204030204" pitchFamily="34" charset="0"/>
              </a:rPr>
              <a:t>, Peers, and </a:t>
            </a:r>
            <a:r>
              <a:rPr lang="en-GB" sz="3200" b="1" dirty="0">
                <a:ea typeface="Calibri" panose="020F0502020204030204" pitchFamily="34" charset="0"/>
              </a:rPr>
              <a:t>Direct Reports</a:t>
            </a:r>
            <a:endParaRPr lang="en-GB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641B43-75E5-427A-8F0C-914E68F95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1361" y="3690705"/>
            <a:ext cx="6648628" cy="358777"/>
          </a:xfrm>
        </p:spPr>
        <p:txBody>
          <a:bodyPr/>
          <a:lstStyle/>
          <a:p>
            <a:r>
              <a:rPr lang="en-GB" dirty="0"/>
              <a:t>Presented by Gail Fann Thomas, EdD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423523-01AB-A279-DEAE-C8611FB24EF3}"/>
              </a:ext>
            </a:extLst>
          </p:cNvPr>
          <p:cNvSpPr txBox="1"/>
          <p:nvPr/>
        </p:nvSpPr>
        <p:spPr>
          <a:xfrm>
            <a:off x="9144001" y="3737985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30, 2024</a:t>
            </a:r>
          </a:p>
        </p:txBody>
      </p:sp>
    </p:spTree>
    <p:extLst>
      <p:ext uri="{BB962C8B-B14F-4D97-AF65-F5344CB8AC3E}">
        <p14:creationId xmlns:p14="http://schemas.microsoft.com/office/powerpoint/2010/main" val="303752639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hands holding a rope&#10;&#10;Description automatically generated">
            <a:extLst>
              <a:ext uri="{FF2B5EF4-FFF2-40B4-BE49-F238E27FC236}">
                <a16:creationId xmlns:a16="http://schemas.microsoft.com/office/drawing/2014/main" id="{9BA7E57C-D677-04A7-5CF1-535A7CD26A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8"/>
          <a:stretch/>
        </p:blipFill>
        <p:spPr>
          <a:xfrm>
            <a:off x="0" y="1876921"/>
            <a:ext cx="12192000" cy="498107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BF7105-2E9D-1CB2-4504-754B521AFF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764" y="739273"/>
            <a:ext cx="11048836" cy="5555852"/>
          </a:xfrm>
        </p:spPr>
        <p:txBody>
          <a:bodyPr/>
          <a:lstStyle/>
          <a:p>
            <a:pPr marL="0" indent="0" algn="ctr">
              <a:buClr>
                <a:schemeClr val="accent5"/>
              </a:buClr>
              <a:buNone/>
            </a:pPr>
            <a:r>
              <a:rPr lang="en-US" sz="3200" b="1" dirty="0">
                <a:latin typeface="+mj-lt"/>
              </a:rPr>
              <a:t>Definition of Conflict</a:t>
            </a:r>
            <a:r>
              <a:rPr lang="en-US" sz="3200" dirty="0">
                <a:latin typeface="+mj-lt"/>
              </a:rPr>
              <a:t> 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n-GB" sz="2800" dirty="0">
                <a:effectLst/>
                <a:ea typeface="Calibri" panose="020F0502020204030204" pitchFamily="34" charset="0"/>
              </a:rPr>
              <a:t>Conflict occurs when people’s concerns, or the things they care about, appear to be incompatible.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n-GB" sz="2800" dirty="0">
                <a:ea typeface="Calibri" panose="020F0502020204030204" pitchFamily="34" charset="0"/>
              </a:rPr>
              <a:t>Conflict can be either destructive or constructive – depending on how it is handled.</a:t>
            </a:r>
            <a:endParaRPr lang="en-GB" sz="2800" dirty="0">
              <a:effectLst/>
              <a:ea typeface="Calibri" panose="020F0502020204030204" pitchFamily="34" charset="0"/>
            </a:endParaRPr>
          </a:p>
          <a:p>
            <a:pPr marL="0" indent="0">
              <a:buClr>
                <a:schemeClr val="accent5"/>
              </a:buClr>
              <a:buNone/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C6EB92-901C-F69C-2632-9A2F652FCAB2}"/>
              </a:ext>
            </a:extLst>
          </p:cNvPr>
          <p:cNvSpPr txBox="1"/>
          <p:nvPr/>
        </p:nvSpPr>
        <p:spPr>
          <a:xfrm>
            <a:off x="533400" y="6299563"/>
            <a:ext cx="472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 Thomas, K.W. </a:t>
            </a:r>
            <a:r>
              <a:rPr lang="en-US" sz="1200" i="1" dirty="0"/>
              <a:t>Introduction to Conflict Management</a:t>
            </a:r>
            <a:r>
              <a:rPr lang="en-US" sz="1200" dirty="0"/>
              <a:t>, 2002</a:t>
            </a:r>
          </a:p>
        </p:txBody>
      </p:sp>
    </p:spTree>
    <p:extLst>
      <p:ext uri="{BB962C8B-B14F-4D97-AF65-F5344CB8AC3E}">
        <p14:creationId xmlns:p14="http://schemas.microsoft.com/office/powerpoint/2010/main" val="1139400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ACBCA09-ED01-EFBC-637D-FAE4714B68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763" y="781050"/>
            <a:ext cx="4695662" cy="47625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i="0" dirty="0">
                <a:effectLst/>
                <a:latin typeface="+mn-lt"/>
              </a:rPr>
              <a:t>The goal </a:t>
            </a:r>
            <a:r>
              <a:rPr lang="en-US" sz="2800" b="0" i="0" dirty="0">
                <a:effectLst/>
                <a:latin typeface="+mn-lt"/>
              </a:rPr>
              <a:t>of a hard conversation is to be able to: </a:t>
            </a:r>
          </a:p>
          <a:p>
            <a:r>
              <a:rPr lang="en-US" sz="2800" b="0" i="0" dirty="0">
                <a:effectLst/>
                <a:latin typeface="+mn-lt"/>
              </a:rPr>
              <a:t>share different perspectives </a:t>
            </a:r>
          </a:p>
          <a:p>
            <a:r>
              <a:rPr lang="en-US" sz="2800" b="0" i="0" dirty="0">
                <a:effectLst/>
                <a:latin typeface="+mn-lt"/>
              </a:rPr>
              <a:t>build mutual understanding </a:t>
            </a:r>
          </a:p>
          <a:p>
            <a:r>
              <a:rPr lang="en-US" sz="2800" b="0" i="0" dirty="0">
                <a:effectLst/>
                <a:latin typeface="+mn-lt"/>
              </a:rPr>
              <a:t>manage one’s emotions </a:t>
            </a:r>
          </a:p>
          <a:p>
            <a:r>
              <a:rPr lang="en-US" sz="2800" b="0" i="0" dirty="0">
                <a:effectLst/>
                <a:latin typeface="+mn-lt"/>
              </a:rPr>
              <a:t>foster respect and </a:t>
            </a:r>
          </a:p>
          <a:p>
            <a:r>
              <a:rPr lang="en-US" sz="2800" b="0" i="0" dirty="0">
                <a:effectLst/>
                <a:latin typeface="+mn-lt"/>
              </a:rPr>
              <a:t>cultivate positive relationships </a:t>
            </a:r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3" name="Picture 2" descr="A person smoking a cigarette&#10;&#10;Description automatically generated">
            <a:extLst>
              <a:ext uri="{FF2B5EF4-FFF2-40B4-BE49-F238E27FC236}">
                <a16:creationId xmlns:a16="http://schemas.microsoft.com/office/drawing/2014/main" id="{2E14BB2F-659F-E04B-F276-66EAB5CA34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92" y="1233678"/>
            <a:ext cx="6464808" cy="43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85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her hands on her head looking at a computer&#10;&#10;Description automatically generated">
            <a:extLst>
              <a:ext uri="{FF2B5EF4-FFF2-40B4-BE49-F238E27FC236}">
                <a16:creationId xmlns:a16="http://schemas.microsoft.com/office/drawing/2014/main" id="{7A39B7FF-C3F1-5EE3-491B-F953BBEEEC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3F7AA1-D1CB-90E9-591B-83F0316EE1F1}"/>
              </a:ext>
            </a:extLst>
          </p:cNvPr>
          <p:cNvSpPr/>
          <p:nvPr/>
        </p:nvSpPr>
        <p:spPr>
          <a:xfrm>
            <a:off x="0" y="0"/>
            <a:ext cx="6184232" cy="6858000"/>
          </a:xfrm>
          <a:prstGeom prst="rect">
            <a:avLst/>
          </a:prstGeom>
          <a:gradFill flip="none" rotWithShape="1">
            <a:gsLst>
              <a:gs pos="39000">
                <a:schemeClr val="bg1">
                  <a:alpha val="90000"/>
                </a:schemeClr>
              </a:gs>
              <a:gs pos="100000">
                <a:srgbClr val="FFFFFF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02A9D5-8C18-4F34-ADE9-C23FAD436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62" y="240782"/>
            <a:ext cx="6057737" cy="2226194"/>
          </a:xfrm>
        </p:spPr>
        <p:txBody>
          <a:bodyPr/>
          <a:lstStyle/>
          <a:p>
            <a:r>
              <a:rPr lang="en-US" dirty="0"/>
              <a:t>What issues might trigger hard conversations between managers and their direct reports? (</a:t>
            </a:r>
            <a:r>
              <a:rPr lang="en-US" sz="2400" dirty="0"/>
              <a:t>participant responses)</a:t>
            </a:r>
            <a:endParaRPr lang="en-US" dirty="0"/>
          </a:p>
        </p:txBody>
      </p:sp>
      <p:pic>
        <p:nvPicPr>
          <p:cNvPr id="8" name="Picture 7" descr="A black and white text&#10;&#10;Description automatically generated">
            <a:extLst>
              <a:ext uri="{FF2B5EF4-FFF2-40B4-BE49-F238E27FC236}">
                <a16:creationId xmlns:a16="http://schemas.microsoft.com/office/drawing/2014/main" id="{2F3C4332-9B92-4AA1-BD6A-AA5E1E88C5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074" y="6174577"/>
            <a:ext cx="2457902" cy="49591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D4897E-2E86-564B-9FB9-63A949B9C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594297"/>
              </p:ext>
            </p:extLst>
          </p:nvPr>
        </p:nvGraphicFramePr>
        <p:xfrm>
          <a:off x="460375" y="2062691"/>
          <a:ext cx="3475567" cy="44500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475567">
                  <a:extLst>
                    <a:ext uri="{9D8B030D-6E8A-4147-A177-3AD203B41FA5}">
                      <a16:colId xmlns:a16="http://schemas.microsoft.com/office/drawing/2014/main" val="1329464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Accountability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3875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Attendance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1644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Conflicting priorities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6534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Communication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2278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Different leadership styles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1781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Future layoffs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7368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Lack of trust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8736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Missed deadlines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8571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Performance issues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0788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789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Time management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1044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Unclear expectations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6198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025099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02A9D5-8C18-4F34-ADE9-C23FAD436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issues might trigger hard conversations </a:t>
            </a:r>
            <a:r>
              <a:rPr lang="en-US" dirty="0">
                <a:solidFill>
                  <a:srgbClr val="2191A1"/>
                </a:solidFill>
              </a:rPr>
              <a:t>among co-workers</a:t>
            </a:r>
            <a:r>
              <a:rPr lang="en-US" dirty="0"/>
              <a:t>? </a:t>
            </a:r>
            <a:r>
              <a:rPr lang="en-US" sz="2400" dirty="0"/>
              <a:t>(participant responses)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6B6B12A-0477-9250-9467-BA88019BCC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148209"/>
              </p:ext>
            </p:extLst>
          </p:nvPr>
        </p:nvGraphicFramePr>
        <p:xfrm>
          <a:off x="736600" y="1719791"/>
          <a:ext cx="3578225" cy="4820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78225">
                  <a:extLst>
                    <a:ext uri="{9D8B030D-6E8A-4147-A177-3AD203B41FA5}">
                      <a16:colId xmlns:a16="http://schemas.microsoft.com/office/drawing/2014/main" val="1329464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Accountability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3875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Cell phone use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1644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Change issues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6198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Communication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764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Cultural misunderstandings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406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Deadlines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57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Differences of opinion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0821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Differing expectations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967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Difference in management style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4274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Difference visions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6001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Different work ethics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9810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Incompetence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563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Lack of integrity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984641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A9A4B3F-6767-2870-B11A-CBFD329E9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662671"/>
              </p:ext>
            </p:extLst>
          </p:nvPr>
        </p:nvGraphicFramePr>
        <p:xfrm>
          <a:off x="4324351" y="1719791"/>
          <a:ext cx="3819524" cy="4820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819524">
                  <a:extLst>
                    <a:ext uri="{9D8B030D-6E8A-4147-A177-3AD203B41FA5}">
                      <a16:colId xmlns:a16="http://schemas.microsoft.com/office/drawing/2014/main" val="1329464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Lack of role clarity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3875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Lack of training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1644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Overtime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6198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Personality differences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764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Personality differences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406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Process issues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57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Scope changes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0821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Taking credit for your work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967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Time pressures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4274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Unclear goals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6001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Unprofessionalism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9810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Willingness to speak 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563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Workforce reduction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9846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6379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02A9D5-8C18-4F34-ADE9-C23FAD436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88" y="654489"/>
            <a:ext cx="10335603" cy="902461"/>
          </a:xfrm>
        </p:spPr>
        <p:txBody>
          <a:bodyPr/>
          <a:lstStyle/>
          <a:p>
            <a:r>
              <a:rPr lang="en-US" dirty="0"/>
              <a:t>What issues might trigger hard conversations with </a:t>
            </a:r>
            <a:r>
              <a:rPr lang="en-US" dirty="0">
                <a:solidFill>
                  <a:srgbClr val="2191A1"/>
                </a:solidFill>
              </a:rPr>
              <a:t>external constituents</a:t>
            </a:r>
            <a:r>
              <a:rPr lang="en-US" dirty="0"/>
              <a:t>? </a:t>
            </a:r>
            <a:r>
              <a:rPr lang="en-US" sz="2000" dirty="0"/>
              <a:t>(participant responses)</a:t>
            </a:r>
          </a:p>
        </p:txBody>
      </p:sp>
      <p:pic>
        <p:nvPicPr>
          <p:cNvPr id="4" name="Picture 3" descr="A person and person in safety vests looking at a large machine&#10;&#10;Description automatically generated">
            <a:extLst>
              <a:ext uri="{FF2B5EF4-FFF2-40B4-BE49-F238E27FC236}">
                <a16:creationId xmlns:a16="http://schemas.microsoft.com/office/drawing/2014/main" id="{3B0DE4A5-7F3F-5950-9896-73A377079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326"/>
            <a:ext cx="7134726" cy="4756484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D1BD297-BEBC-5316-FB96-DC6AA41CC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495580"/>
              </p:ext>
            </p:extLst>
          </p:nvPr>
        </p:nvGraphicFramePr>
        <p:xfrm>
          <a:off x="7381876" y="1748366"/>
          <a:ext cx="3819524" cy="37084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819524">
                  <a:extLst>
                    <a:ext uri="{9D8B030D-6E8A-4147-A177-3AD203B41FA5}">
                      <a16:colId xmlns:a16="http://schemas.microsoft.com/office/drawing/2014/main" val="1329464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Accountability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3875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Late deliverables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1644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Level of service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6198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Misunderstanding of roles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764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Not meeting deadlines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406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Over promise/underdeliver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57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Reliability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0821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Scope changes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967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Unclear expectations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4274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Unrealistic expectations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6001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96700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7DD70-042F-0721-2E5D-017BEA68D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763" y="1853857"/>
            <a:ext cx="10458287" cy="2068513"/>
          </a:xfrm>
        </p:spPr>
        <p:txBody>
          <a:bodyPr/>
          <a:lstStyle/>
          <a:p>
            <a:pPr marL="514350" indent="-514350">
              <a:buClrTx/>
              <a:buSzPct val="100000"/>
              <a:buFont typeface="+mj-lt"/>
              <a:buAutoNum type="alphaUcPeriod"/>
            </a:pPr>
            <a:r>
              <a:rPr lang="en-US" sz="3200" dirty="0"/>
              <a:t>Direct reports and their managers (upward)</a:t>
            </a:r>
          </a:p>
          <a:p>
            <a:pPr marL="514350" indent="-514350">
              <a:buClrTx/>
              <a:buSzPct val="100000"/>
              <a:buFont typeface="+mj-lt"/>
              <a:buAutoNum type="alphaUcPeriod"/>
            </a:pPr>
            <a:r>
              <a:rPr lang="en-US" sz="3200" dirty="0"/>
              <a:t>Managers and their direct reports (downward)</a:t>
            </a:r>
          </a:p>
          <a:p>
            <a:pPr marL="514350" indent="-514350">
              <a:buClrTx/>
              <a:buSzPct val="100000"/>
              <a:buFont typeface="+mj-lt"/>
              <a:buAutoNum type="alphaUcPeriod"/>
            </a:pPr>
            <a:r>
              <a:rPr lang="en-US" sz="3200" dirty="0"/>
              <a:t>Co-workers</a:t>
            </a:r>
          </a:p>
          <a:p>
            <a:pPr marL="514350" indent="-514350">
              <a:buClrTx/>
              <a:buSzPct val="100000"/>
              <a:buFont typeface="+mj-lt"/>
              <a:buAutoNum type="alphaUcPeriod"/>
            </a:pPr>
            <a:r>
              <a:rPr lang="en-US" sz="3200" dirty="0"/>
              <a:t>Individuals outside the organization (e.g. vendors, partners)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85EA3A-B928-5C02-0147-71D978792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conversations are the most difficult?</a:t>
            </a:r>
            <a:br>
              <a:rPr lang="en-US" dirty="0"/>
            </a:br>
            <a:r>
              <a:rPr lang="en-US" dirty="0"/>
              <a:t>(POLL)</a:t>
            </a:r>
          </a:p>
        </p:txBody>
      </p:sp>
    </p:spTree>
    <p:extLst>
      <p:ext uri="{BB962C8B-B14F-4D97-AF65-F5344CB8AC3E}">
        <p14:creationId xmlns:p14="http://schemas.microsoft.com/office/powerpoint/2010/main" val="39565213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02A9D5-8C18-4F34-ADE9-C23FAD436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these conversations so hard?</a:t>
            </a:r>
            <a:br>
              <a:rPr lang="en-US" dirty="0"/>
            </a:br>
            <a:r>
              <a:rPr lang="en-US" sz="2800" dirty="0">
                <a:solidFill>
                  <a:srgbClr val="2191A1"/>
                </a:solidFill>
              </a:rPr>
              <a:t>(What’s the threat?) </a:t>
            </a:r>
            <a:r>
              <a:rPr lang="en-US" sz="2000" dirty="0"/>
              <a:t>(participant responses)</a:t>
            </a:r>
            <a:endParaRPr lang="en-US" sz="2800" dirty="0"/>
          </a:p>
        </p:txBody>
      </p:sp>
      <p:pic>
        <p:nvPicPr>
          <p:cNvPr id="4" name="Picture 3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B2B7289E-E2F4-DFED-482E-903730922F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4870"/>
            <a:ext cx="7026442" cy="452312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CCE500-60BA-A26C-803F-BD5B419A08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500630"/>
              </p:ext>
            </p:extLst>
          </p:nvPr>
        </p:nvGraphicFramePr>
        <p:xfrm>
          <a:off x="7146925" y="1281641"/>
          <a:ext cx="3578225" cy="51917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78225">
                  <a:extLst>
                    <a:ext uri="{9D8B030D-6E8A-4147-A177-3AD203B41FA5}">
                      <a16:colId xmlns:a16="http://schemas.microsoft.com/office/drawing/2014/main" val="1329464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Damaging the relationship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3875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Discomfort with tension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1644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Fear of getting sued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9700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Fear of judgement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6198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Fear of harassment charges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764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Fear of losing job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406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Fear of making things worse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57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Fear of quiet quitting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0821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Fear of upsetting another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967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Hostility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4274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Lack of skill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6001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No authority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9810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Power dynamics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563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Retaliation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9846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216219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F86756-1C67-0632-9695-6FC455E40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38" y="654489"/>
            <a:ext cx="10335603" cy="902461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F0F7E7-86F3-D3C3-C11F-D01ECDD6C800}"/>
              </a:ext>
            </a:extLst>
          </p:cNvPr>
          <p:cNvSpPr/>
          <p:nvPr/>
        </p:nvSpPr>
        <p:spPr>
          <a:xfrm>
            <a:off x="6079222" y="3778380"/>
            <a:ext cx="4667250" cy="10529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Self awareness, perceptions of others, and situational factors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Cognitive frame and emotional responses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Conflict-handling preferences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Behavior and others’ reactions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027DD0-8C62-E8C1-BD22-9B4B68D7F8D5}"/>
              </a:ext>
            </a:extLst>
          </p:cNvPr>
          <p:cNvSpPr/>
          <p:nvPr/>
        </p:nvSpPr>
        <p:spPr>
          <a:xfrm>
            <a:off x="6076610" y="4948518"/>
            <a:ext cx="4676775" cy="10529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Identify type of conflict that might underlie a hard conversation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Managing emotions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Building core soft skills that enable productive hard conversations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34700B-A114-9BEF-AEF2-AF4DC0555020}"/>
              </a:ext>
            </a:extLst>
          </p:cNvPr>
          <p:cNvSpPr/>
          <p:nvPr/>
        </p:nvSpPr>
        <p:spPr>
          <a:xfrm>
            <a:off x="6075860" y="2562386"/>
            <a:ext cx="4676775" cy="1048543"/>
          </a:xfrm>
          <a:prstGeom prst="roundRect">
            <a:avLst/>
          </a:prstGeom>
          <a:solidFill>
            <a:srgbClr val="19AA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What happens when one’s views differ from another’s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Analysis and assessment of constructive and destructive conversations using the process model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F46ADB-0DFE-34A5-273D-4937900340B5}"/>
              </a:ext>
            </a:extLst>
          </p:cNvPr>
          <p:cNvSpPr/>
          <p:nvPr/>
        </p:nvSpPr>
        <p:spPr>
          <a:xfrm>
            <a:off x="6066335" y="1374069"/>
            <a:ext cx="4676775" cy="1052898"/>
          </a:xfrm>
          <a:prstGeom prst="roundRect">
            <a:avLst/>
          </a:prstGeom>
          <a:solidFill>
            <a:srgbClr val="8CB8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Definitions of hard conversations and conflict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Goal of hard conversations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Triggers for managers, co-workers, and direct reports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Threats that make conversations hard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8500FD-1CBD-3C50-0B87-45D499BDED97}"/>
              </a:ext>
            </a:extLst>
          </p:cNvPr>
          <p:cNvSpPr/>
          <p:nvPr/>
        </p:nvSpPr>
        <p:spPr>
          <a:xfrm>
            <a:off x="1237159" y="1374069"/>
            <a:ext cx="4676775" cy="1052900"/>
          </a:xfrm>
          <a:prstGeom prst="roundRect">
            <a:avLst/>
          </a:prstGeom>
          <a:solidFill>
            <a:srgbClr val="8CB8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Hard Conversations and Relationship to Conflict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40DB487-5D3F-11BC-6777-34A08D380A39}"/>
              </a:ext>
            </a:extLst>
          </p:cNvPr>
          <p:cNvSpPr/>
          <p:nvPr/>
        </p:nvSpPr>
        <p:spPr>
          <a:xfrm>
            <a:off x="1237160" y="2562386"/>
            <a:ext cx="4676774" cy="1052900"/>
          </a:xfrm>
          <a:prstGeom prst="roundRect">
            <a:avLst/>
          </a:prstGeom>
          <a:solidFill>
            <a:srgbClr val="19AA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 Process Model for Hard Conversations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942725-EC99-0EB6-313E-7D9B48A4A36F}"/>
              </a:ext>
            </a:extLst>
          </p:cNvPr>
          <p:cNvSpPr/>
          <p:nvPr/>
        </p:nvSpPr>
        <p:spPr>
          <a:xfrm>
            <a:off x="1237159" y="3769055"/>
            <a:ext cx="4667249" cy="1052900"/>
          </a:xfrm>
          <a:prstGeom prst="roundRect">
            <a:avLst/>
          </a:prstGeom>
          <a:solidFill>
            <a:srgbClr val="8CB8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Diagnostics to Assess Employees’ Ability to Handle Hard Conversations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A426C3C-BD33-9B83-3202-6ACBDC0D4C3A}"/>
              </a:ext>
            </a:extLst>
          </p:cNvPr>
          <p:cNvSpPr/>
          <p:nvPr/>
        </p:nvSpPr>
        <p:spPr>
          <a:xfrm>
            <a:off x="1246684" y="4948518"/>
            <a:ext cx="4657724" cy="1052900"/>
          </a:xfrm>
          <a:prstGeom prst="roundRect">
            <a:avLst/>
          </a:prstGeom>
          <a:solidFill>
            <a:srgbClr val="8CB8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Helpful Skills for Improving Ability to Engage in Hard Conversations</a:t>
            </a:r>
          </a:p>
        </p:txBody>
      </p:sp>
    </p:spTree>
    <p:extLst>
      <p:ext uri="{BB962C8B-B14F-4D97-AF65-F5344CB8AC3E}">
        <p14:creationId xmlns:p14="http://schemas.microsoft.com/office/powerpoint/2010/main" val="224394600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E0AC0B-B1AE-2CC5-6004-ABBBA8561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63" y="530664"/>
            <a:ext cx="11154117" cy="902461"/>
          </a:xfrm>
        </p:spPr>
        <p:txBody>
          <a:bodyPr/>
          <a:lstStyle/>
          <a:p>
            <a:r>
              <a:rPr lang="en-US" dirty="0"/>
              <a:t>The Process Model</a:t>
            </a:r>
            <a:br>
              <a:rPr lang="en-US" dirty="0"/>
            </a:br>
            <a:r>
              <a:rPr lang="en-US" sz="2000" dirty="0"/>
              <a:t>What happens when one’s views differ from another’s?</a:t>
            </a:r>
            <a:br>
              <a:rPr lang="en-US" dirty="0"/>
            </a:br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C4315B7-096F-64D4-C0FB-61734F9C19DD}"/>
              </a:ext>
            </a:extLst>
          </p:cNvPr>
          <p:cNvGrpSpPr/>
          <p:nvPr/>
        </p:nvGrpSpPr>
        <p:grpSpPr>
          <a:xfrm>
            <a:off x="219237" y="1428748"/>
            <a:ext cx="11687013" cy="5178895"/>
            <a:chOff x="703803" y="1784343"/>
            <a:chExt cx="13231273" cy="386016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E95FB30-33EC-6D1E-8E89-4A41B4D1F974}"/>
                </a:ext>
              </a:extLst>
            </p:cNvPr>
            <p:cNvSpPr/>
            <p:nvPr/>
          </p:nvSpPr>
          <p:spPr>
            <a:xfrm>
              <a:off x="1009736" y="2218961"/>
              <a:ext cx="3203122" cy="814713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solidFill>
                <a:srgbClr val="19AAB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Personal characteristics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Past experiences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EA8960E-6A10-7A22-BB54-327353380577}"/>
                </a:ext>
              </a:extLst>
            </p:cNvPr>
            <p:cNvSpPr/>
            <p:nvPr/>
          </p:nvSpPr>
          <p:spPr>
            <a:xfrm>
              <a:off x="1037182" y="3441706"/>
              <a:ext cx="3175677" cy="1155334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solidFill>
                <a:srgbClr val="19AAB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Interpretation of other’s behavior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Attribution of motives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Assessment of threat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CBED6C1-FF0D-A600-E521-B9A746B9110A}"/>
                </a:ext>
              </a:extLst>
            </p:cNvPr>
            <p:cNvSpPr txBox="1"/>
            <p:nvPr/>
          </p:nvSpPr>
          <p:spPr>
            <a:xfrm>
              <a:off x="2286045" y="1966640"/>
              <a:ext cx="809580" cy="2752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YOU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47026A-654A-C756-2C34-5BEF88FCD8FE}"/>
                </a:ext>
              </a:extLst>
            </p:cNvPr>
            <p:cNvSpPr txBox="1"/>
            <p:nvPr/>
          </p:nvSpPr>
          <p:spPr>
            <a:xfrm>
              <a:off x="1037175" y="3170141"/>
              <a:ext cx="3469372" cy="275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HOW YOU SEE OTHERS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D4D311A-A6F6-16BA-A56E-4519C289C7A6}"/>
                </a:ext>
              </a:extLst>
            </p:cNvPr>
            <p:cNvSpPr txBox="1"/>
            <p:nvPr/>
          </p:nvSpPr>
          <p:spPr>
            <a:xfrm>
              <a:off x="4787147" y="1982788"/>
              <a:ext cx="2174172" cy="275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SENSEMAKING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DDCFF1D-6F4C-4EFE-16CB-51C5830D7C5C}"/>
                </a:ext>
              </a:extLst>
            </p:cNvPr>
            <p:cNvSpPr/>
            <p:nvPr/>
          </p:nvSpPr>
          <p:spPr>
            <a:xfrm>
              <a:off x="4956688" y="3904365"/>
              <a:ext cx="1699000" cy="1134751"/>
            </a:xfrm>
            <a:prstGeom prst="rect">
              <a:avLst/>
            </a:prstGeom>
            <a:solidFill>
              <a:srgbClr val="92278F"/>
            </a:solidFill>
            <a:ln w="12700" cap="flat" cmpd="sng" algn="ctr">
              <a:solidFill>
                <a:srgbClr val="19AAB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Emotional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(feeling)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7DFEEF5-F38E-5DE5-6349-C4982A1092C8}"/>
                </a:ext>
              </a:extLst>
            </p:cNvPr>
            <p:cNvSpPr/>
            <p:nvPr/>
          </p:nvSpPr>
          <p:spPr>
            <a:xfrm>
              <a:off x="4942960" y="2455684"/>
              <a:ext cx="1699000" cy="1134751"/>
            </a:xfrm>
            <a:prstGeom prst="rect">
              <a:avLst/>
            </a:prstGeom>
            <a:solidFill>
              <a:srgbClr val="92278F"/>
            </a:solidFill>
            <a:ln w="12700" cap="flat" cmpd="sng" algn="ctr">
              <a:solidFill>
                <a:srgbClr val="19AAB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Cognitive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(thinking)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FC0B0FE-03E5-1443-9B3C-078A6FD3AC2F}"/>
                </a:ext>
              </a:extLst>
            </p:cNvPr>
            <p:cNvSpPr txBox="1"/>
            <p:nvPr/>
          </p:nvSpPr>
          <p:spPr>
            <a:xfrm>
              <a:off x="7402395" y="1784343"/>
              <a:ext cx="2551230" cy="64633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POSSIBLE APPROACHES</a:t>
              </a:r>
            </a:p>
          </p:txBody>
        </p:sp>
        <p:sp>
          <p:nvSpPr>
            <p:cNvPr id="38" name="Right Brace 37">
              <a:extLst>
                <a:ext uri="{FF2B5EF4-FFF2-40B4-BE49-F238E27FC236}">
                  <a16:creationId xmlns:a16="http://schemas.microsoft.com/office/drawing/2014/main" id="{2A12B61B-3E7F-D848-20F5-08E6809EDEB8}"/>
                </a:ext>
              </a:extLst>
            </p:cNvPr>
            <p:cNvSpPr/>
            <p:nvPr/>
          </p:nvSpPr>
          <p:spPr>
            <a:xfrm>
              <a:off x="4097581" y="2455684"/>
              <a:ext cx="620317" cy="2092361"/>
            </a:xfrm>
            <a:prstGeom prst="rightBrace">
              <a:avLst/>
            </a:prstGeom>
            <a:noFill/>
            <a:ln w="57150" cap="flat" cmpd="sng" algn="ctr">
              <a:solidFill>
                <a:srgbClr val="19AAB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510731B-D501-949C-80A1-F21141B94BB7}"/>
                </a:ext>
              </a:extLst>
            </p:cNvPr>
            <p:cNvSpPr txBox="1"/>
            <p:nvPr/>
          </p:nvSpPr>
          <p:spPr>
            <a:xfrm>
              <a:off x="4768667" y="2263107"/>
              <a:ext cx="2149138" cy="2982263"/>
            </a:xfrm>
            <a:prstGeom prst="rect">
              <a:avLst/>
            </a:prstGeom>
            <a:noFill/>
            <a:ln w="38100">
              <a:solidFill>
                <a:srgbClr val="19AABA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81947AB-0A28-B0D1-B6F3-C6A8939A4F83}"/>
                </a:ext>
              </a:extLst>
            </p:cNvPr>
            <p:cNvSpPr/>
            <p:nvPr/>
          </p:nvSpPr>
          <p:spPr>
            <a:xfrm>
              <a:off x="7588898" y="2218961"/>
              <a:ext cx="2149138" cy="2982263"/>
            </a:xfrm>
            <a:prstGeom prst="rect">
              <a:avLst/>
            </a:prstGeom>
            <a:solidFill>
              <a:srgbClr val="CC0000"/>
            </a:solidFill>
            <a:ln w="12700" cap="flat" cmpd="sng" algn="ctr">
              <a:solidFill>
                <a:srgbClr val="19AAB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Compete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Collaborate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Compromise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Avoid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Accommodate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DCA032A-ED1B-3CDB-EAB6-DCA09FF15011}"/>
                </a:ext>
              </a:extLst>
            </p:cNvPr>
            <p:cNvCxnSpPr>
              <a:cxnSpLocks/>
            </p:cNvCxnSpPr>
            <p:nvPr/>
          </p:nvCxnSpPr>
          <p:spPr>
            <a:xfrm>
              <a:off x="6917805" y="3828461"/>
              <a:ext cx="761670" cy="7714"/>
            </a:xfrm>
            <a:prstGeom prst="straightConnector1">
              <a:avLst/>
            </a:prstGeom>
            <a:noFill/>
            <a:ln w="57150" cap="flat" cmpd="sng" algn="ctr">
              <a:solidFill>
                <a:srgbClr val="19AABA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9E9F8B2-6B0D-509F-5215-70E6043C7A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3803" y="5644503"/>
              <a:ext cx="12334041" cy="1"/>
            </a:xfrm>
            <a:prstGeom prst="line">
              <a:avLst/>
            </a:prstGeom>
            <a:noFill/>
            <a:ln w="57150" cap="flat" cmpd="sng" algn="ctr">
              <a:solidFill>
                <a:srgbClr val="19AABA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AE598E-1BBD-BC63-5C43-AEF279DAF6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803" y="2864335"/>
              <a:ext cx="8868" cy="2780168"/>
            </a:xfrm>
            <a:prstGeom prst="line">
              <a:avLst/>
            </a:prstGeom>
            <a:noFill/>
            <a:ln w="57150" cap="flat" cmpd="sng" algn="ctr">
              <a:solidFill>
                <a:srgbClr val="19AABA"/>
              </a:solidFill>
              <a:prstDash val="solid"/>
              <a:miter lim="800000"/>
            </a:ln>
            <a:effectLst/>
          </p:spPr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3E476EB-4989-374A-047F-097FD7E027D4}"/>
                </a:ext>
              </a:extLst>
            </p:cNvPr>
            <p:cNvCxnSpPr>
              <a:cxnSpLocks/>
            </p:cNvCxnSpPr>
            <p:nvPr/>
          </p:nvCxnSpPr>
          <p:spPr>
            <a:xfrm>
              <a:off x="703803" y="2871547"/>
              <a:ext cx="305933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19AABA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D29C7A6-F8DD-FDB2-7A00-FFB6A1DB54E8}"/>
                </a:ext>
              </a:extLst>
            </p:cNvPr>
            <p:cNvSpPr txBox="1"/>
            <p:nvPr/>
          </p:nvSpPr>
          <p:spPr>
            <a:xfrm>
              <a:off x="10325100" y="1961263"/>
              <a:ext cx="1360052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BEHAVIOR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BA0BDEA-57A3-C60A-181E-1F67200F38FB}"/>
                </a:ext>
              </a:extLst>
            </p:cNvPr>
            <p:cNvSpPr/>
            <p:nvPr/>
          </p:nvSpPr>
          <p:spPr>
            <a:xfrm>
              <a:off x="10248900" y="2218961"/>
              <a:ext cx="1562100" cy="2982263"/>
            </a:xfrm>
            <a:prstGeom prst="rect">
              <a:avLst/>
            </a:prstGeom>
            <a:solidFill>
              <a:srgbClr val="64BCB2"/>
            </a:solidFill>
            <a:ln w="12700" cap="flat" cmpd="sng" algn="ctr">
              <a:solidFill>
                <a:srgbClr val="19AAB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Overt behavior and other’s reaction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098B178-283D-3A9A-0250-1E61BA2EC12E}"/>
                </a:ext>
              </a:extLst>
            </p:cNvPr>
            <p:cNvCxnSpPr>
              <a:cxnSpLocks/>
            </p:cNvCxnSpPr>
            <p:nvPr/>
          </p:nvCxnSpPr>
          <p:spPr>
            <a:xfrm>
              <a:off x="9738036" y="3748193"/>
              <a:ext cx="587064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19AABA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3EA6F77-C42A-1DD7-5BF6-A9B588B5FB1E}"/>
                </a:ext>
              </a:extLst>
            </p:cNvPr>
            <p:cNvCxnSpPr>
              <a:cxnSpLocks/>
            </p:cNvCxnSpPr>
            <p:nvPr/>
          </p:nvCxnSpPr>
          <p:spPr>
            <a:xfrm>
              <a:off x="13037844" y="5201224"/>
              <a:ext cx="0" cy="443280"/>
            </a:xfrm>
            <a:prstGeom prst="line">
              <a:avLst/>
            </a:prstGeom>
            <a:noFill/>
            <a:ln w="57150" cap="flat" cmpd="sng" algn="ctr">
              <a:solidFill>
                <a:srgbClr val="19AABA"/>
              </a:solidFill>
              <a:prstDash val="solid"/>
              <a:miter lim="800000"/>
            </a:ln>
            <a:effectLst/>
          </p:spPr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6998B86-5799-A0EC-C640-38226C81B22D}"/>
                </a:ext>
              </a:extLst>
            </p:cNvPr>
            <p:cNvSpPr/>
            <p:nvPr/>
          </p:nvSpPr>
          <p:spPr>
            <a:xfrm>
              <a:off x="12064945" y="2228486"/>
              <a:ext cx="1870131" cy="2982263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solidFill>
                <a:srgbClr val="19AAB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Constructive or De</a:t>
              </a:r>
              <a:r>
                <a:rPr lang="en-US" kern="0" dirty="0" err="1">
                  <a:solidFill>
                    <a:prstClr val="white"/>
                  </a:solidFill>
                  <a:latin typeface="Open Sans"/>
                </a:rPr>
                <a:t>structive</a:t>
              </a:r>
              <a:endParaRPr lang="en-US" kern="0" dirty="0">
                <a:solidFill>
                  <a:prstClr val="white"/>
                </a:solidFill>
                <a:latin typeface="Open San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Conversati</a:t>
              </a:r>
              <a:r>
                <a:rPr lang="en-US" kern="0" dirty="0">
                  <a:solidFill>
                    <a:prstClr val="white"/>
                  </a:solidFill>
                  <a:latin typeface="Open Sans"/>
                </a:rPr>
                <a:t>on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51D9E5D-84D5-B209-21D5-5F546E2E88CF}"/>
                </a:ext>
              </a:extLst>
            </p:cNvPr>
            <p:cNvSpPr txBox="1"/>
            <p:nvPr/>
          </p:nvSpPr>
          <p:spPr>
            <a:xfrm>
              <a:off x="12253812" y="1980136"/>
              <a:ext cx="13472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OUTCOME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00BF13D-01C3-C60E-446E-C9289F1D626B}"/>
                </a:ext>
              </a:extLst>
            </p:cNvPr>
            <p:cNvCxnSpPr>
              <a:cxnSpLocks/>
            </p:cNvCxnSpPr>
            <p:nvPr/>
          </p:nvCxnSpPr>
          <p:spPr>
            <a:xfrm>
              <a:off x="11804962" y="3741446"/>
              <a:ext cx="373313" cy="6747"/>
            </a:xfrm>
            <a:prstGeom prst="straightConnector1">
              <a:avLst/>
            </a:prstGeom>
            <a:noFill/>
            <a:ln w="57150" cap="flat" cmpd="sng" algn="ctr">
              <a:solidFill>
                <a:srgbClr val="19AABA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FBA97997-CCD0-C583-6B1F-470D0DAD7CA6}"/>
              </a:ext>
            </a:extLst>
          </p:cNvPr>
          <p:cNvSpPr/>
          <p:nvPr/>
        </p:nvSpPr>
        <p:spPr>
          <a:xfrm>
            <a:off x="3966571" y="2329440"/>
            <a:ext cx="1484940" cy="1522410"/>
          </a:xfrm>
          <a:prstGeom prst="rect">
            <a:avLst/>
          </a:prstGeom>
          <a:solidFill>
            <a:srgbClr val="8CB80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Cognitive (thinking)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948D54F-03F4-909C-CC14-A8EDE82EAC4D}"/>
              </a:ext>
            </a:extLst>
          </p:cNvPr>
          <p:cNvSpPr/>
          <p:nvPr/>
        </p:nvSpPr>
        <p:spPr>
          <a:xfrm>
            <a:off x="3966570" y="4181541"/>
            <a:ext cx="1541772" cy="1627119"/>
          </a:xfrm>
          <a:prstGeom prst="rect">
            <a:avLst/>
          </a:prstGeom>
          <a:solidFill>
            <a:srgbClr val="8CB80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Emotional (feeling)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B591F98-5F1E-9E83-A5A6-42725FFAE98A}"/>
              </a:ext>
            </a:extLst>
          </p:cNvPr>
          <p:cNvSpPr/>
          <p:nvPr/>
        </p:nvSpPr>
        <p:spPr>
          <a:xfrm>
            <a:off x="507853" y="5583723"/>
            <a:ext cx="2822359" cy="676852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rgbClr val="19AAB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Organization influences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1FEBCFE-00BA-6529-5DA2-27ACD78599C9}"/>
              </a:ext>
            </a:extLst>
          </p:cNvPr>
          <p:cNvSpPr txBox="1"/>
          <p:nvPr/>
        </p:nvSpPr>
        <p:spPr>
          <a:xfrm>
            <a:off x="474881" y="5202498"/>
            <a:ext cx="284386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SITUATION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6CE861-230D-D788-7D2D-A2B301C54818}"/>
              </a:ext>
            </a:extLst>
          </p:cNvPr>
          <p:cNvSpPr txBox="1"/>
          <p:nvPr/>
        </p:nvSpPr>
        <p:spPr>
          <a:xfrm>
            <a:off x="371475" y="6264750"/>
            <a:ext cx="5727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Adapted from Robbins, S.P. </a:t>
            </a:r>
            <a:r>
              <a:rPr lang="en-US" sz="1200" i="1" dirty="0"/>
              <a:t>Essentials of Organizational Behavior </a:t>
            </a:r>
            <a:r>
              <a:rPr lang="en-US" sz="1200" dirty="0"/>
              <a:t>(1994)</a:t>
            </a:r>
          </a:p>
        </p:txBody>
      </p:sp>
    </p:spTree>
    <p:extLst>
      <p:ext uri="{BB962C8B-B14F-4D97-AF65-F5344CB8AC3E}">
        <p14:creationId xmlns:p14="http://schemas.microsoft.com/office/powerpoint/2010/main" val="233604024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F86756-1C67-0632-9695-6FC455E40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38" y="654489"/>
            <a:ext cx="10335603" cy="902461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F0F7E7-86F3-D3C3-C11F-D01ECDD6C800}"/>
              </a:ext>
            </a:extLst>
          </p:cNvPr>
          <p:cNvSpPr/>
          <p:nvPr/>
        </p:nvSpPr>
        <p:spPr>
          <a:xfrm>
            <a:off x="6079222" y="3778380"/>
            <a:ext cx="4667250" cy="1052901"/>
          </a:xfrm>
          <a:prstGeom prst="roundRect">
            <a:avLst/>
          </a:prstGeom>
          <a:solidFill>
            <a:srgbClr val="19AA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Self awareness, perceptions of others, and situational factors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Cognitive frame and emotional responses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Conflict-handling preferences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Behavior and others’ reactions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027DD0-8C62-E8C1-BD22-9B4B68D7F8D5}"/>
              </a:ext>
            </a:extLst>
          </p:cNvPr>
          <p:cNvSpPr/>
          <p:nvPr/>
        </p:nvSpPr>
        <p:spPr>
          <a:xfrm>
            <a:off x="6076610" y="4948518"/>
            <a:ext cx="4676775" cy="10529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Identify type of conflict that might underlie a hard conversation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Managing emotions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Building core soft skills that enable productive hard conversations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34700B-A114-9BEF-AEF2-AF4DC0555020}"/>
              </a:ext>
            </a:extLst>
          </p:cNvPr>
          <p:cNvSpPr/>
          <p:nvPr/>
        </p:nvSpPr>
        <p:spPr>
          <a:xfrm>
            <a:off x="6075860" y="2562386"/>
            <a:ext cx="4676775" cy="1048543"/>
          </a:xfrm>
          <a:prstGeom prst="roundRect">
            <a:avLst/>
          </a:prstGeom>
          <a:solidFill>
            <a:srgbClr val="8CB8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What happens when one’s views differ from another’s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Analysis and assessment of constructive and destructive conversations using the process model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F46ADB-0DFE-34A5-273D-4937900340B5}"/>
              </a:ext>
            </a:extLst>
          </p:cNvPr>
          <p:cNvSpPr/>
          <p:nvPr/>
        </p:nvSpPr>
        <p:spPr>
          <a:xfrm>
            <a:off x="6066335" y="1374069"/>
            <a:ext cx="4676775" cy="105289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Definitions of hard conversations and conflict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Goal of hard conversations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Triggers for managers, co-workers, and direct reports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Threats that make conversations hard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8500FD-1CBD-3C50-0B87-45D499BDED97}"/>
              </a:ext>
            </a:extLst>
          </p:cNvPr>
          <p:cNvSpPr/>
          <p:nvPr/>
        </p:nvSpPr>
        <p:spPr>
          <a:xfrm>
            <a:off x="1237159" y="1374069"/>
            <a:ext cx="4676775" cy="10529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Hard Conversations and Relationship to Conflict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40DB487-5D3F-11BC-6777-34A08D380A39}"/>
              </a:ext>
            </a:extLst>
          </p:cNvPr>
          <p:cNvSpPr/>
          <p:nvPr/>
        </p:nvSpPr>
        <p:spPr>
          <a:xfrm>
            <a:off x="1237160" y="2562386"/>
            <a:ext cx="4676774" cy="1052900"/>
          </a:xfrm>
          <a:prstGeom prst="roundRect">
            <a:avLst/>
          </a:prstGeom>
          <a:solidFill>
            <a:srgbClr val="8CB8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 Process Model for Hard Conversations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942725-EC99-0EB6-313E-7D9B48A4A36F}"/>
              </a:ext>
            </a:extLst>
          </p:cNvPr>
          <p:cNvSpPr/>
          <p:nvPr/>
        </p:nvSpPr>
        <p:spPr>
          <a:xfrm>
            <a:off x="1237159" y="3769055"/>
            <a:ext cx="4667249" cy="1052900"/>
          </a:xfrm>
          <a:prstGeom prst="roundRect">
            <a:avLst/>
          </a:prstGeom>
          <a:solidFill>
            <a:srgbClr val="19AA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Diagnostics to Assess Employees’ Ability to Handle Hard Conversations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A426C3C-BD33-9B83-3202-6ACBDC0D4C3A}"/>
              </a:ext>
            </a:extLst>
          </p:cNvPr>
          <p:cNvSpPr/>
          <p:nvPr/>
        </p:nvSpPr>
        <p:spPr>
          <a:xfrm>
            <a:off x="1246684" y="4948518"/>
            <a:ext cx="4657724" cy="1052900"/>
          </a:xfrm>
          <a:prstGeom prst="roundRect">
            <a:avLst/>
          </a:prstGeom>
          <a:solidFill>
            <a:srgbClr val="8CB8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Helpful Skills for Improving Ability to Engage in Hard Conversations</a:t>
            </a:r>
          </a:p>
        </p:txBody>
      </p:sp>
    </p:spTree>
    <p:extLst>
      <p:ext uri="{BB962C8B-B14F-4D97-AF65-F5344CB8AC3E}">
        <p14:creationId xmlns:p14="http://schemas.microsoft.com/office/powerpoint/2010/main" val="157444880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6B21AE-EA65-4FCF-A60D-FCB7933CD8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763" y="1571775"/>
            <a:ext cx="10335603" cy="2956268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9AABA"/>
              </a:buClr>
              <a:buSzPct val="150000"/>
              <a:buFont typeface="Arial Black" panose="020B0A04020102020204" pitchFamily="34" charset="0"/>
              <a:buChar char="-"/>
              <a:tabLst/>
              <a:defRPr/>
            </a:pPr>
            <a:r>
              <a:rPr lang="en-GB" sz="2800" dirty="0">
                <a:latin typeface="+mn-lt"/>
              </a:rPr>
              <a:t>Webinar is being recorded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9AABA"/>
              </a:buClr>
              <a:buSzPct val="150000"/>
              <a:buFont typeface="Arial Black" panose="020B0A04020102020204" pitchFamily="34" charset="0"/>
              <a:buChar char="-"/>
              <a:tabLst/>
              <a:defRPr/>
            </a:pPr>
            <a:r>
              <a:rPr lang="en-GB" sz="2800" dirty="0">
                <a:latin typeface="+mn-lt"/>
              </a:rPr>
              <a:t>Slides will be sent out, along with resources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9AABA"/>
              </a:buClr>
              <a:buSzPct val="150000"/>
              <a:buFont typeface="Arial Black" panose="020B0A04020102020204" pitchFamily="34" charset="0"/>
              <a:buChar char="-"/>
              <a:tabLst/>
              <a:defRPr/>
            </a:pPr>
            <a:r>
              <a:rPr lang="en-GB" sz="2800" dirty="0"/>
              <a:t>Submit questions at any time using the Q&amp;A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9AABA"/>
              </a:buClr>
              <a:buSzPct val="150000"/>
              <a:buFont typeface="Arial Black" panose="020B0A04020102020204" pitchFamily="34" charset="0"/>
              <a:buChar char="-"/>
              <a:tabLst/>
              <a:defRPr/>
            </a:pPr>
            <a:r>
              <a:rPr lang="en-GB" sz="2800" dirty="0"/>
              <a:t>Feel free to use the chat to share what you’re thinking throughout the webinar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9AABA"/>
              </a:buClr>
              <a:buSzPct val="150000"/>
              <a:buFont typeface="Arial Black" panose="020B0A04020102020204" pitchFamily="34" charset="0"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4575B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AAE70-FEFA-4945-938B-784AC63E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</a:t>
            </a:r>
            <a:r>
              <a:rPr lang="en-US" dirty="0">
                <a:highlight>
                  <a:srgbClr val="FFFFFF"/>
                </a:highlight>
              </a:rPr>
              <a:t>We Get Started</a:t>
            </a:r>
            <a:endParaRPr lang="en-GB" dirty="0">
              <a:highlight>
                <a:srgbClr val="FFFFFF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BF899-E5A2-D2FC-BAEC-9ACD2355D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306" y="4644666"/>
            <a:ext cx="4243388" cy="166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14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in front of a mirror&#10;&#10;Description automatically generated">
            <a:extLst>
              <a:ext uri="{FF2B5EF4-FFF2-40B4-BE49-F238E27FC236}">
                <a16:creationId xmlns:a16="http://schemas.microsoft.com/office/drawing/2014/main" id="{1F49BC5B-52E1-D913-A86D-5ECA3D7169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82"/>
          <a:stretch/>
        </p:blipFill>
        <p:spPr>
          <a:xfrm>
            <a:off x="1886030" y="0"/>
            <a:ext cx="1029601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6074FE-0E71-FEAB-112C-ADC47DCEDDDF}"/>
              </a:ext>
            </a:extLst>
          </p:cNvPr>
          <p:cNvSpPr/>
          <p:nvPr/>
        </p:nvSpPr>
        <p:spPr>
          <a:xfrm>
            <a:off x="10410825" y="9525"/>
            <a:ext cx="1771216" cy="762000"/>
          </a:xfrm>
          <a:prstGeom prst="rect">
            <a:avLst/>
          </a:prstGeom>
          <a:solidFill>
            <a:srgbClr val="19AAB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and how you see others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039441-8C2D-AC50-1A68-9DB69D87BAB9}"/>
              </a:ext>
            </a:extLst>
          </p:cNvPr>
          <p:cNvSpPr/>
          <p:nvPr/>
        </p:nvSpPr>
        <p:spPr>
          <a:xfrm>
            <a:off x="0" y="0"/>
            <a:ext cx="6184232" cy="6858000"/>
          </a:xfrm>
          <a:prstGeom prst="rect">
            <a:avLst/>
          </a:prstGeom>
          <a:gradFill flip="none" rotWithShape="1">
            <a:gsLst>
              <a:gs pos="72500">
                <a:srgbClr val="FFFFFF">
                  <a:alpha val="70000"/>
                </a:srgbClr>
              </a:gs>
              <a:gs pos="45000">
                <a:schemeClr val="bg1"/>
              </a:gs>
              <a:gs pos="100000">
                <a:srgbClr val="FFFFFF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DF4318-5186-7689-D6BE-F8243E216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79" y="320294"/>
            <a:ext cx="10335603" cy="90246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How self aware are your employees/clients?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9331F0-262D-55E1-CA9A-AA50EA5B49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20646" y="1069177"/>
            <a:ext cx="6007835" cy="5105400"/>
          </a:xfrm>
        </p:spPr>
        <p:txBody>
          <a:bodyPr/>
          <a:lstStyle/>
          <a:p>
            <a:pPr lvl="1"/>
            <a:r>
              <a:rPr lang="en-US" sz="2400" dirty="0"/>
              <a:t>What makes a conversation “hard” for them?</a:t>
            </a:r>
          </a:p>
          <a:p>
            <a:pPr lvl="1"/>
            <a:r>
              <a:rPr lang="en-US" sz="2400" dirty="0"/>
              <a:t>How tolerant are they with discord? (intensity)</a:t>
            </a:r>
          </a:p>
          <a:p>
            <a:pPr lvl="1"/>
            <a:r>
              <a:rPr lang="en-US" sz="2400" dirty="0"/>
              <a:t>What is their past experience with hard conversations?</a:t>
            </a:r>
          </a:p>
          <a:p>
            <a:pPr lvl="1"/>
            <a:r>
              <a:rPr lang="en-US" sz="2400" dirty="0"/>
              <a:t>What triggers hard conversations for them? (values and unmet needs)</a:t>
            </a:r>
          </a:p>
          <a:p>
            <a:pPr lvl="1"/>
            <a:r>
              <a:rPr lang="en-US" sz="2400" dirty="0"/>
              <a:t>How does their perception of the other contribute to the hard conversation?</a:t>
            </a:r>
          </a:p>
          <a:p>
            <a:pPr lvl="1"/>
            <a:r>
              <a:rPr lang="en-US" sz="2400" dirty="0"/>
              <a:t>What threats cause the most anxiety for them? (e.g. fear of retribution, reputation)</a:t>
            </a:r>
          </a:p>
        </p:txBody>
      </p:sp>
      <p:pic>
        <p:nvPicPr>
          <p:cNvPr id="12" name="Picture 11" descr="A black and white text&#10;&#10;Description automatically generated">
            <a:extLst>
              <a:ext uri="{FF2B5EF4-FFF2-40B4-BE49-F238E27FC236}">
                <a16:creationId xmlns:a16="http://schemas.microsoft.com/office/drawing/2014/main" id="{90648B00-2B74-FE29-7C46-B61C9EEDF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074" y="6174577"/>
            <a:ext cx="2457902" cy="49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2676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54D51A-CB96-2A30-AAAB-57EEB4C0BD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763" y="2072932"/>
            <a:ext cx="10335603" cy="4013543"/>
          </a:xfrm>
        </p:spPr>
        <p:txBody>
          <a:bodyPr/>
          <a:lstStyle/>
          <a:p>
            <a:r>
              <a:rPr lang="en-US" sz="2800" dirty="0"/>
              <a:t>Do members experience psychological safety in their team, department, or organization?</a:t>
            </a:r>
          </a:p>
          <a:p>
            <a:r>
              <a:rPr lang="en-US" sz="2800" dirty="0"/>
              <a:t>How much trust exists in the organization?</a:t>
            </a:r>
          </a:p>
          <a:p>
            <a:r>
              <a:rPr lang="en-US" sz="2800" dirty="0"/>
              <a:t>Does their organization value collaboration or is there a win/lose culture?</a:t>
            </a:r>
          </a:p>
          <a:p>
            <a:r>
              <a:rPr lang="en-US" sz="2800" dirty="0"/>
              <a:t>Are members encouraged and trained to share their needs and concerns?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7141A9-3074-797C-2CE8-0D32854E8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64" y="654489"/>
            <a:ext cx="9305762" cy="902461"/>
          </a:xfrm>
        </p:spPr>
        <p:txBody>
          <a:bodyPr/>
          <a:lstStyle/>
          <a:p>
            <a:r>
              <a:rPr lang="en-US" dirty="0"/>
              <a:t>What situational factors might be contributing to hard conversations in their workplace?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B3179F-681B-D26C-1F35-3891C0B97DA8}"/>
              </a:ext>
            </a:extLst>
          </p:cNvPr>
          <p:cNvSpPr/>
          <p:nvPr/>
        </p:nvSpPr>
        <p:spPr>
          <a:xfrm>
            <a:off x="10420350" y="9525"/>
            <a:ext cx="1771216" cy="714375"/>
          </a:xfrm>
          <a:prstGeom prst="rect">
            <a:avLst/>
          </a:prstGeom>
          <a:solidFill>
            <a:srgbClr val="19AAB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Situational factors</a:t>
            </a:r>
          </a:p>
        </p:txBody>
      </p:sp>
    </p:spTree>
    <p:extLst>
      <p:ext uri="{BB962C8B-B14F-4D97-AF65-F5344CB8AC3E}">
        <p14:creationId xmlns:p14="http://schemas.microsoft.com/office/powerpoint/2010/main" val="4270203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35ED7A-A72F-F39D-E73D-695DE5FBEC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0239" y="1387132"/>
            <a:ext cx="8181812" cy="4823168"/>
          </a:xfrm>
        </p:spPr>
        <p:txBody>
          <a:bodyPr/>
          <a:lstStyle/>
          <a:p>
            <a:r>
              <a:rPr lang="en-US" sz="2800" dirty="0"/>
              <a:t>Can they separate the facts, interpretation of the facts, and their evaluation of the situation?</a:t>
            </a:r>
          </a:p>
          <a:p>
            <a:r>
              <a:rPr lang="en-US" sz="2800" dirty="0"/>
              <a:t>What frames are they using to interpret the situation?</a:t>
            </a:r>
          </a:p>
          <a:p>
            <a:r>
              <a:rPr lang="en-US" sz="2800" dirty="0"/>
              <a:t>Are they able to invent alternative interpretations of the same situation?</a:t>
            </a:r>
          </a:p>
          <a:p>
            <a:r>
              <a:rPr lang="en-US" sz="2800" dirty="0"/>
              <a:t>Can they articulate the emotions associated with the hard conversation?</a:t>
            </a:r>
          </a:p>
          <a:p>
            <a:r>
              <a:rPr lang="en-US" sz="2800" dirty="0"/>
              <a:t>Do they know what unmet needs might be at play and the relationship to their emotions?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E6E2F5-54A6-C6ED-C867-1F925FD78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they make sense of hard conversations?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F4355B-EEC3-A4DC-50BA-8479BB3933D5}"/>
              </a:ext>
            </a:extLst>
          </p:cNvPr>
          <p:cNvSpPr/>
          <p:nvPr/>
        </p:nvSpPr>
        <p:spPr>
          <a:xfrm>
            <a:off x="10420350" y="0"/>
            <a:ext cx="1771216" cy="666750"/>
          </a:xfrm>
          <a:prstGeom prst="rect">
            <a:avLst/>
          </a:prstGeom>
          <a:solidFill>
            <a:srgbClr val="8CB80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Sensemaking</a:t>
            </a:r>
          </a:p>
        </p:txBody>
      </p:sp>
    </p:spTree>
    <p:extLst>
      <p:ext uri="{BB962C8B-B14F-4D97-AF65-F5344CB8AC3E}">
        <p14:creationId xmlns:p14="http://schemas.microsoft.com/office/powerpoint/2010/main" val="381668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F9C6371-FBC4-01B1-64CD-CF79A0F9639B}"/>
                  </a:ext>
                </a:extLst>
              </p14:cNvPr>
              <p14:cNvContentPartPr/>
              <p14:nvPr/>
            </p14:nvContentPartPr>
            <p14:xfrm>
              <a:off x="6081779" y="2527417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F9C6371-FBC4-01B1-64CD-CF79A0F963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77459" y="2500777"/>
                <a:ext cx="90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3279A30-D2E5-C351-33D8-3BFDD5A70F6E}"/>
                  </a:ext>
                </a:extLst>
              </p14:cNvPr>
              <p14:cNvContentPartPr/>
              <p14:nvPr/>
            </p14:nvContentPartPr>
            <p14:xfrm>
              <a:off x="6383459" y="2760337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3279A30-D2E5-C351-33D8-3BFDD5A70F6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79139" y="2733337"/>
                <a:ext cx="90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AB9CD49-9C87-2509-4EF9-941412698B21}"/>
                  </a:ext>
                </a:extLst>
              </p14:cNvPr>
              <p14:cNvContentPartPr/>
              <p14:nvPr/>
            </p14:nvContentPartPr>
            <p14:xfrm>
              <a:off x="4683899" y="2449657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AB9CD49-9C87-2509-4EF9-941412698B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79579" y="2423017"/>
                <a:ext cx="90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64C090A-D467-6F91-F4F1-BDD8E30677D6}"/>
                  </a:ext>
                </a:extLst>
              </p14:cNvPr>
              <p14:cNvContentPartPr/>
              <p14:nvPr/>
            </p14:nvContentPartPr>
            <p14:xfrm>
              <a:off x="2742779" y="1949257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64C090A-D467-6F91-F4F1-BDD8E30677D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38459" y="1922617"/>
                <a:ext cx="9000" cy="54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FCE922A-ACB6-7B4C-129B-A8AA75E44D66}"/>
              </a:ext>
            </a:extLst>
          </p:cNvPr>
          <p:cNvSpPr txBox="1"/>
          <p:nvPr/>
        </p:nvSpPr>
        <p:spPr>
          <a:xfrm>
            <a:off x="28431" y="6475970"/>
            <a:ext cx="4711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Source:  K. Thomas,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Introduction to Conflict Management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, 2002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CFEFC-926B-3495-A168-9186B51D3D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7167" y="644687"/>
            <a:ext cx="7134218" cy="6212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133A1C-81AC-8C17-F5F4-85E0B7C95046}"/>
              </a:ext>
            </a:extLst>
          </p:cNvPr>
          <p:cNvSpPr txBox="1"/>
          <p:nvPr/>
        </p:nvSpPr>
        <p:spPr>
          <a:xfrm>
            <a:off x="426815" y="2761605"/>
            <a:ext cx="38229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latin typeface="+mn-lt"/>
              </a:rPr>
              <a:t>Individuals generally have (often unconscious) patterns of responses when they are faced with hard conversations or conflicting viewpoints.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92278F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888CF-CECE-8162-5B1A-06378F4BAB28}"/>
              </a:ext>
            </a:extLst>
          </p:cNvPr>
          <p:cNvSpPr txBox="1"/>
          <p:nvPr/>
        </p:nvSpPr>
        <p:spPr>
          <a:xfrm>
            <a:off x="426815" y="4557743"/>
            <a:ext cx="382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latin typeface="Open Sans"/>
              </a:rPr>
              <a:t>When faced with a hard conversation</a:t>
            </a:r>
            <a:r>
              <a:rPr lang="en-US" sz="2000" dirty="0">
                <a:latin typeface="Open Sans"/>
              </a:rPr>
              <a:t>, individuals often avoid or accommodate.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85D92A-8836-1D22-2979-F811EA78CB1F}"/>
              </a:ext>
            </a:extLst>
          </p:cNvPr>
          <p:cNvSpPr txBox="1"/>
          <p:nvPr/>
        </p:nvSpPr>
        <p:spPr>
          <a:xfrm>
            <a:off x="419071" y="536813"/>
            <a:ext cx="4409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What approaches are used to handle conflict?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FD7AFD-8A6B-A1E9-6418-EC3A19B18063}"/>
              </a:ext>
            </a:extLst>
          </p:cNvPr>
          <p:cNvSpPr txBox="1"/>
          <p:nvPr/>
        </p:nvSpPr>
        <p:spPr>
          <a:xfrm rot="16200000">
            <a:off x="3560448" y="3376536"/>
            <a:ext cx="216668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CONCERN FOR SELF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87EC7D-D8CD-9B1F-56B0-219E99E7B019}"/>
              </a:ext>
            </a:extLst>
          </p:cNvPr>
          <p:cNvSpPr txBox="1"/>
          <p:nvPr/>
        </p:nvSpPr>
        <p:spPr>
          <a:xfrm>
            <a:off x="9738879" y="6475970"/>
            <a:ext cx="22205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CONCERN FOR OTHERS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A8AF65-CE0D-8960-A220-0F4B5B72A05E}"/>
              </a:ext>
            </a:extLst>
          </p:cNvPr>
          <p:cNvSpPr/>
          <p:nvPr/>
        </p:nvSpPr>
        <p:spPr>
          <a:xfrm>
            <a:off x="10420350" y="0"/>
            <a:ext cx="1771216" cy="6381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Approaches</a:t>
            </a:r>
          </a:p>
        </p:txBody>
      </p:sp>
    </p:spTree>
    <p:extLst>
      <p:ext uri="{BB962C8B-B14F-4D97-AF65-F5344CB8AC3E}">
        <p14:creationId xmlns:p14="http://schemas.microsoft.com/office/powerpoint/2010/main" val="33066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C98872E-8709-A44F-3CF5-39F569BD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063" y="728250"/>
            <a:ext cx="11258867" cy="902461"/>
          </a:xfrm>
        </p:spPr>
        <p:txBody>
          <a:bodyPr/>
          <a:lstStyle/>
          <a:p>
            <a:pPr algn="r"/>
            <a:r>
              <a:rPr lang="en-US" sz="2800" dirty="0"/>
              <a:t>The TKI assesses individual and team</a:t>
            </a:r>
            <a:br>
              <a:rPr lang="en-US" sz="2800" dirty="0"/>
            </a:br>
            <a:r>
              <a:rPr lang="en-US" sz="2800" dirty="0"/>
              <a:t>conflict-handling approaches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9FA7AF-113C-07B8-1A7E-275321BBD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61" y="1400124"/>
            <a:ext cx="5977306" cy="28889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D6054E-7C8E-D8AA-095C-511264430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708" y="3246354"/>
            <a:ext cx="7869922" cy="3510232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4680B3-34C7-510E-D080-B95E0AF2BA79}"/>
              </a:ext>
            </a:extLst>
          </p:cNvPr>
          <p:cNvSpPr txBox="1"/>
          <p:nvPr/>
        </p:nvSpPr>
        <p:spPr>
          <a:xfrm>
            <a:off x="8055980" y="2176042"/>
            <a:ext cx="2154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Individual profile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E7B62160-4815-E2DA-AA7E-16037CC82026}"/>
              </a:ext>
            </a:extLst>
          </p:cNvPr>
          <p:cNvSpPr/>
          <p:nvPr/>
        </p:nvSpPr>
        <p:spPr>
          <a:xfrm rot="5400000">
            <a:off x="7275528" y="1718001"/>
            <a:ext cx="276115" cy="12847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BD2D65-7F02-006B-A3FC-17000E2EF281}"/>
              </a:ext>
            </a:extLst>
          </p:cNvPr>
          <p:cNvSpPr txBox="1"/>
          <p:nvPr/>
        </p:nvSpPr>
        <p:spPr>
          <a:xfrm>
            <a:off x="684833" y="4944320"/>
            <a:ext cx="1617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Team profile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9444351-551D-95E6-ADB5-FDFF2592C00D}"/>
              </a:ext>
            </a:extLst>
          </p:cNvPr>
          <p:cNvSpPr/>
          <p:nvPr/>
        </p:nvSpPr>
        <p:spPr>
          <a:xfrm rot="16200000">
            <a:off x="2873414" y="4515092"/>
            <a:ext cx="310588" cy="12847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3B3C72-50E3-5B75-C518-C289C194C779}"/>
              </a:ext>
            </a:extLst>
          </p:cNvPr>
          <p:cNvSpPr txBox="1"/>
          <p:nvPr/>
        </p:nvSpPr>
        <p:spPr>
          <a:xfrm>
            <a:off x="251927" y="5766316"/>
            <a:ext cx="3419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Thomas-Kilmann Conflict-Handling Instrument (TKI)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Myers-Briggs Company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9D92C5-D13E-D501-842E-173F8402FB20}"/>
              </a:ext>
            </a:extLst>
          </p:cNvPr>
          <p:cNvSpPr/>
          <p:nvPr/>
        </p:nvSpPr>
        <p:spPr>
          <a:xfrm>
            <a:off x="10420350" y="0"/>
            <a:ext cx="1771216" cy="6381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Approaches</a:t>
            </a:r>
          </a:p>
        </p:txBody>
      </p:sp>
    </p:spTree>
    <p:extLst>
      <p:ext uri="{BB962C8B-B14F-4D97-AF65-F5344CB8AC3E}">
        <p14:creationId xmlns:p14="http://schemas.microsoft.com/office/powerpoint/2010/main" val="2564972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C5A7B5-FF42-3776-4B15-6D21DC8AAC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dirty="0"/>
              <a:t>Myers-Briggs Type Indicator</a:t>
            </a:r>
            <a:r>
              <a:rPr lang="en-US" sz="2800" baseline="30000" dirty="0"/>
              <a:t>®</a:t>
            </a:r>
            <a:r>
              <a:rPr lang="en-US" sz="2800" dirty="0"/>
              <a:t> (MBTI</a:t>
            </a:r>
            <a:r>
              <a:rPr lang="en-US" sz="2800" baseline="30000" dirty="0"/>
              <a:t> ®</a:t>
            </a:r>
            <a:r>
              <a:rPr lang="en-US" sz="2800" dirty="0"/>
              <a:t>)</a:t>
            </a:r>
          </a:p>
          <a:p>
            <a:r>
              <a:rPr lang="en-US" sz="2800" dirty="0"/>
              <a:t>FIRO-B</a:t>
            </a:r>
            <a:r>
              <a:rPr lang="en-US" sz="2800" baseline="30000" dirty="0"/>
              <a:t> ®</a:t>
            </a:r>
            <a:r>
              <a:rPr lang="en-US" sz="2800" dirty="0"/>
              <a:t> </a:t>
            </a:r>
          </a:p>
          <a:p>
            <a:r>
              <a:rPr lang="en-US" sz="2800" dirty="0"/>
              <a:t>Emotional intelligence assessments</a:t>
            </a:r>
          </a:p>
          <a:p>
            <a:r>
              <a:rPr lang="en-US" sz="2800" dirty="0"/>
              <a:t>Psychological safety inventory </a:t>
            </a:r>
            <a:r>
              <a:rPr lang="en-US" dirty="0"/>
              <a:t>(Edmondson, 2019)</a:t>
            </a:r>
          </a:p>
          <a:p>
            <a:r>
              <a:rPr lang="en-US" sz="2800" dirty="0"/>
              <a:t>Communication styles inventory </a:t>
            </a:r>
            <a:r>
              <a:rPr lang="en-US" dirty="0"/>
              <a:t>(Goulston, 2015)</a:t>
            </a:r>
          </a:p>
          <a:p>
            <a:endParaRPr lang="en-US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601948-A6B7-2AAB-5065-0CC81A71D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assessment tools related to an ability to engage in hard conversations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03CA1B-D2D0-9AE7-3F86-51E8F7148E4E}"/>
              </a:ext>
            </a:extLst>
          </p:cNvPr>
          <p:cNvSpPr/>
          <p:nvPr/>
        </p:nvSpPr>
        <p:spPr>
          <a:xfrm>
            <a:off x="10420350" y="0"/>
            <a:ext cx="1771216" cy="6381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Approaches</a:t>
            </a:r>
          </a:p>
        </p:txBody>
      </p:sp>
    </p:spTree>
    <p:extLst>
      <p:ext uri="{BB962C8B-B14F-4D97-AF65-F5344CB8AC3E}">
        <p14:creationId xmlns:p14="http://schemas.microsoft.com/office/powerpoint/2010/main" val="2384006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pen and a notebook&#10;&#10;Description automatically generated">
            <a:extLst>
              <a:ext uri="{FF2B5EF4-FFF2-40B4-BE49-F238E27FC236}">
                <a16:creationId xmlns:a16="http://schemas.microsoft.com/office/drawing/2014/main" id="{6C397115-8D39-8C0D-DE9F-16CD4D5F95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1"/>
          <a:stretch/>
        </p:blipFill>
        <p:spPr>
          <a:xfrm flipH="1">
            <a:off x="2975810" y="-9525"/>
            <a:ext cx="921619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BDBC3-1F2A-49C9-CF88-FDAE879F8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44AA3C-BAC9-69EB-71AD-112CF82B5E02}"/>
              </a:ext>
            </a:extLst>
          </p:cNvPr>
          <p:cNvSpPr/>
          <p:nvPr/>
        </p:nvSpPr>
        <p:spPr>
          <a:xfrm>
            <a:off x="10410825" y="9525"/>
            <a:ext cx="1771216" cy="597339"/>
          </a:xfrm>
          <a:prstGeom prst="rect">
            <a:avLst/>
          </a:prstGeom>
          <a:solidFill>
            <a:srgbClr val="74A3A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Behavior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D0F6B1-3F9B-A1F1-6C38-9C60DAC1187A}"/>
              </a:ext>
            </a:extLst>
          </p:cNvPr>
          <p:cNvSpPr/>
          <p:nvPr/>
        </p:nvSpPr>
        <p:spPr>
          <a:xfrm>
            <a:off x="-10" y="0"/>
            <a:ext cx="6464805" cy="6858000"/>
          </a:xfrm>
          <a:prstGeom prst="rect">
            <a:avLst/>
          </a:prstGeom>
          <a:gradFill flip="none" rotWithShape="1">
            <a:gsLst>
              <a:gs pos="72500">
                <a:srgbClr val="FFFFFF">
                  <a:alpha val="70000"/>
                </a:srgbClr>
              </a:gs>
              <a:gs pos="45000">
                <a:schemeClr val="bg1"/>
              </a:gs>
              <a:gs pos="100000">
                <a:srgbClr val="FFFFFF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4863148-3A13-DA8F-3E30-52BE9CC9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63" y="308194"/>
            <a:ext cx="6464805" cy="902461"/>
          </a:xfrm>
        </p:spPr>
        <p:txBody>
          <a:bodyPr/>
          <a:lstStyle/>
          <a:p>
            <a:r>
              <a:rPr lang="en-US" dirty="0"/>
              <a:t>Have they assessed their behavior and reactions to others during a hard conversation?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1527EB-BA0A-A993-BB00-FCEE9DD3DD4F}"/>
              </a:ext>
            </a:extLst>
          </p:cNvPr>
          <p:cNvSpPr txBox="1"/>
          <p:nvPr/>
        </p:nvSpPr>
        <p:spPr>
          <a:xfrm>
            <a:off x="381163" y="2416268"/>
            <a:ext cx="571483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Do they know their behavior patterns?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Have they tracked and analyzed their behavior and reactions to others during hard conversations?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/>
              <a:t>Journaling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/>
              <a:t>Feedback from others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/>
              <a:t>Role plays/simulations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Does their behavior match their intentions?</a:t>
            </a:r>
          </a:p>
          <a:p>
            <a:pPr marL="800100" lvl="1" indent="-342900">
              <a:buFont typeface="+mj-lt"/>
              <a:buAutoNum type="alphaL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123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F86756-1C67-0632-9695-6FC455E40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38" y="654489"/>
            <a:ext cx="10335603" cy="902461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F0F7E7-86F3-D3C3-C11F-D01ECDD6C800}"/>
              </a:ext>
            </a:extLst>
          </p:cNvPr>
          <p:cNvSpPr/>
          <p:nvPr/>
        </p:nvSpPr>
        <p:spPr>
          <a:xfrm>
            <a:off x="6079222" y="3778380"/>
            <a:ext cx="4667250" cy="1052901"/>
          </a:xfrm>
          <a:prstGeom prst="roundRect">
            <a:avLst/>
          </a:prstGeom>
          <a:solidFill>
            <a:srgbClr val="8CB8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Self awareness, perceptions of others, and situational factors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Cognitive frame and emotional responses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Conflict-handling preferences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Behavior and others’ reactions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027DD0-8C62-E8C1-BD22-9B4B68D7F8D5}"/>
              </a:ext>
            </a:extLst>
          </p:cNvPr>
          <p:cNvSpPr/>
          <p:nvPr/>
        </p:nvSpPr>
        <p:spPr>
          <a:xfrm>
            <a:off x="6076610" y="4948518"/>
            <a:ext cx="4676775" cy="1052900"/>
          </a:xfrm>
          <a:prstGeom prst="roundRect">
            <a:avLst/>
          </a:prstGeom>
          <a:solidFill>
            <a:srgbClr val="19AA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Identify type of conflict that might underlie a hard conversation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Managing emotions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Building core soft skills that enable productive hard conversations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34700B-A114-9BEF-AEF2-AF4DC0555020}"/>
              </a:ext>
            </a:extLst>
          </p:cNvPr>
          <p:cNvSpPr/>
          <p:nvPr/>
        </p:nvSpPr>
        <p:spPr>
          <a:xfrm>
            <a:off x="6075860" y="2562386"/>
            <a:ext cx="4676775" cy="104854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What happens when one’s views differ from another’s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Analysis and assessment of constructive and destructive conversations using the process model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F46ADB-0DFE-34A5-273D-4937900340B5}"/>
              </a:ext>
            </a:extLst>
          </p:cNvPr>
          <p:cNvSpPr/>
          <p:nvPr/>
        </p:nvSpPr>
        <p:spPr>
          <a:xfrm>
            <a:off x="6066335" y="1374069"/>
            <a:ext cx="4676775" cy="105289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Definitions of hard conversations and conflict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Goal of hard conversations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Triggers for managers, co-workers, and direct reports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Threats that make conversations hard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8500FD-1CBD-3C50-0B87-45D499BDED97}"/>
              </a:ext>
            </a:extLst>
          </p:cNvPr>
          <p:cNvSpPr/>
          <p:nvPr/>
        </p:nvSpPr>
        <p:spPr>
          <a:xfrm>
            <a:off x="1237159" y="1374069"/>
            <a:ext cx="4676775" cy="10529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Hard Conversations and Relationship to Conflict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40DB487-5D3F-11BC-6777-34A08D380A39}"/>
              </a:ext>
            </a:extLst>
          </p:cNvPr>
          <p:cNvSpPr/>
          <p:nvPr/>
        </p:nvSpPr>
        <p:spPr>
          <a:xfrm>
            <a:off x="1237160" y="2562386"/>
            <a:ext cx="4676774" cy="1052900"/>
          </a:xfrm>
          <a:prstGeom prst="roundRect">
            <a:avLst/>
          </a:prstGeom>
          <a:solidFill>
            <a:srgbClr val="8CB8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 Process Model for Hard Conversations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942725-EC99-0EB6-313E-7D9B48A4A36F}"/>
              </a:ext>
            </a:extLst>
          </p:cNvPr>
          <p:cNvSpPr/>
          <p:nvPr/>
        </p:nvSpPr>
        <p:spPr>
          <a:xfrm>
            <a:off x="1237159" y="3769055"/>
            <a:ext cx="4667249" cy="1052900"/>
          </a:xfrm>
          <a:prstGeom prst="roundRect">
            <a:avLst/>
          </a:prstGeom>
          <a:solidFill>
            <a:srgbClr val="8CB8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Diagnostics to Assess Employees’ Ability to Handle Hard Conversations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A426C3C-BD33-9B83-3202-6ACBDC0D4C3A}"/>
              </a:ext>
            </a:extLst>
          </p:cNvPr>
          <p:cNvSpPr/>
          <p:nvPr/>
        </p:nvSpPr>
        <p:spPr>
          <a:xfrm>
            <a:off x="1246684" y="4948518"/>
            <a:ext cx="4657724" cy="1052900"/>
          </a:xfrm>
          <a:prstGeom prst="roundRect">
            <a:avLst/>
          </a:prstGeom>
          <a:solidFill>
            <a:srgbClr val="19AA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Helpful Skills for Improving Ability to Engage in Hard Conversations</a:t>
            </a:r>
          </a:p>
        </p:txBody>
      </p:sp>
    </p:spTree>
    <p:extLst>
      <p:ext uri="{BB962C8B-B14F-4D97-AF65-F5344CB8AC3E}">
        <p14:creationId xmlns:p14="http://schemas.microsoft.com/office/powerpoint/2010/main" val="102680311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AA3307D-A56B-B53B-6613-D9D5B0FD6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021254"/>
              </p:ext>
            </p:extLst>
          </p:nvPr>
        </p:nvGraphicFramePr>
        <p:xfrm>
          <a:off x="1094874" y="1660789"/>
          <a:ext cx="10311063" cy="439540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0311063">
                  <a:extLst>
                    <a:ext uri="{9D8B030D-6E8A-4147-A177-3AD203B41FA5}">
                      <a16:colId xmlns:a16="http://schemas.microsoft.com/office/drawing/2014/main" val="2422551786"/>
                    </a:ext>
                  </a:extLst>
                </a:gridCol>
              </a:tblGrid>
              <a:tr h="13471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Process conflict </a:t>
                      </a:r>
                      <a:r>
                        <a:rPr lang="en-US" sz="2000" b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focuses on how the team’s work will be accomplished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  </a:t>
                      </a:r>
                      <a:r>
                        <a:rPr lang="en-US" sz="2000" b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How will we make decisions?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  How often shall we meet?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247274"/>
                  </a:ext>
                </a:extLst>
              </a:tr>
              <a:tr h="14988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Relationship conflicts </a:t>
                      </a:r>
                      <a:r>
                        <a:rPr lang="en-US" sz="2000" b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are disagreements and personality clashes between team members. Often results in </a:t>
                      </a: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tensions and resentments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  Dislike between group members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  Differences in values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19AA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338983"/>
                  </a:ext>
                </a:extLst>
              </a:tr>
              <a:tr h="12804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Task conflicts</a:t>
                      </a:r>
                      <a:r>
                        <a:rPr lang="en-US" sz="2000" b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are </a:t>
                      </a: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differences about substantive or content issues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  Difference in problem identification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  Different perspectives on solutions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7231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F6A212A-C203-BB03-0355-7E793B67E33D}"/>
              </a:ext>
            </a:extLst>
          </p:cNvPr>
          <p:cNvSpPr txBox="1"/>
          <p:nvPr/>
        </p:nvSpPr>
        <p:spPr>
          <a:xfrm>
            <a:off x="390190" y="6388469"/>
            <a:ext cx="227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 Jehn &amp; Mannix, 2001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32A2DE-9DDA-D625-E1CA-664BB25DDB52}"/>
              </a:ext>
            </a:extLst>
          </p:cNvPr>
          <p:cNvSpPr txBox="1"/>
          <p:nvPr/>
        </p:nvSpPr>
        <p:spPr>
          <a:xfrm>
            <a:off x="489095" y="606059"/>
            <a:ext cx="10621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Identify type of conflict that might underlie a hard conversation</a:t>
            </a:r>
          </a:p>
        </p:txBody>
      </p:sp>
    </p:spTree>
    <p:extLst>
      <p:ext uri="{BB962C8B-B14F-4D97-AF65-F5344CB8AC3E}">
        <p14:creationId xmlns:p14="http://schemas.microsoft.com/office/powerpoint/2010/main" val="47481329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ABCE6C-423D-B189-CFA0-013B400436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926" y="2342807"/>
            <a:ext cx="5054599" cy="4000843"/>
          </a:xfrm>
        </p:spPr>
        <p:txBody>
          <a:bodyPr/>
          <a:lstStyle/>
          <a:p>
            <a:r>
              <a:rPr lang="en-US" sz="2800" dirty="0"/>
              <a:t>Angry</a:t>
            </a:r>
          </a:p>
          <a:p>
            <a:r>
              <a:rPr lang="en-US" sz="2800" dirty="0"/>
              <a:t>Annoyed</a:t>
            </a:r>
          </a:p>
          <a:p>
            <a:r>
              <a:rPr lang="en-US" sz="2800" dirty="0"/>
              <a:t>Anxious</a:t>
            </a:r>
          </a:p>
          <a:p>
            <a:r>
              <a:rPr lang="en-US" sz="2800" dirty="0"/>
              <a:t>Discouraged</a:t>
            </a:r>
          </a:p>
          <a:p>
            <a:r>
              <a:rPr lang="en-US" sz="2800" dirty="0"/>
              <a:t>Embarrassed</a:t>
            </a:r>
          </a:p>
          <a:p>
            <a:r>
              <a:rPr lang="en-US" sz="2800" dirty="0"/>
              <a:t>Impatient</a:t>
            </a:r>
          </a:p>
          <a:p>
            <a:r>
              <a:rPr lang="en-US" sz="2800" dirty="0"/>
              <a:t>Irritated</a:t>
            </a:r>
          </a:p>
          <a:p>
            <a:r>
              <a:rPr lang="en-US" sz="2800" dirty="0"/>
              <a:t>Overwhelmed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5A3879-98CC-5794-48B1-0E90E0D298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163" y="2352331"/>
            <a:ext cx="5054599" cy="3295993"/>
          </a:xfrm>
        </p:spPr>
        <p:txBody>
          <a:bodyPr/>
          <a:lstStyle/>
          <a:p>
            <a:r>
              <a:rPr lang="en-US" sz="2800" dirty="0"/>
              <a:t>Connection</a:t>
            </a:r>
          </a:p>
          <a:p>
            <a:r>
              <a:rPr lang="en-US" sz="2800" dirty="0"/>
              <a:t>Understanding</a:t>
            </a:r>
          </a:p>
          <a:p>
            <a:r>
              <a:rPr lang="en-US" sz="2800" dirty="0"/>
              <a:t>Autonomy</a:t>
            </a:r>
          </a:p>
          <a:p>
            <a:r>
              <a:rPr lang="en-US" sz="2800" dirty="0"/>
              <a:t>Belonging</a:t>
            </a:r>
          </a:p>
          <a:p>
            <a:r>
              <a:rPr lang="en-US" sz="2800" dirty="0"/>
              <a:t>Trust</a:t>
            </a:r>
          </a:p>
          <a:p>
            <a:r>
              <a:rPr lang="en-US" sz="2800" dirty="0"/>
              <a:t>Purpose</a:t>
            </a:r>
          </a:p>
          <a:p>
            <a:r>
              <a:rPr lang="en-US" sz="2800" dirty="0"/>
              <a:t>Learning</a:t>
            </a:r>
          </a:p>
          <a:p>
            <a:r>
              <a:rPr lang="en-US" sz="2800" dirty="0"/>
              <a:t>Competence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5D1A08-8942-9E36-6574-5F77A2014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763" y="1377607"/>
            <a:ext cx="5054598" cy="867784"/>
          </a:xfrm>
        </p:spPr>
        <p:txBody>
          <a:bodyPr/>
          <a:lstStyle/>
          <a:p>
            <a:r>
              <a:rPr lang="en-US" sz="2800" b="1" dirty="0"/>
              <a:t>Articulate feelings (examples)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F108D6-42A7-AA4A-9861-7AB3D2BF88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162" y="1377607"/>
            <a:ext cx="5943437" cy="867784"/>
          </a:xfrm>
        </p:spPr>
        <p:txBody>
          <a:bodyPr/>
          <a:lstStyle/>
          <a:p>
            <a:r>
              <a:rPr lang="en-US" sz="2800" b="1" dirty="0"/>
              <a:t>Identify unmet needs  (examples)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3F149-E0A0-EEC0-E1E3-AB31EA6C9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Emotions and Unmet Needs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3711AD-8E68-B273-115C-A112AEEDBEEF}"/>
              </a:ext>
            </a:extLst>
          </p:cNvPr>
          <p:cNvSpPr txBox="1"/>
          <p:nvPr/>
        </p:nvSpPr>
        <p:spPr>
          <a:xfrm>
            <a:off x="365053" y="6406112"/>
            <a:ext cx="4521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Source:</a:t>
            </a:r>
            <a:r>
              <a:rPr lang="en-US" sz="120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Open Sans"/>
              </a:rPr>
              <a:t>Rosenberg,M.B</a:t>
            </a:r>
            <a:r>
              <a:rPr lang="en-US" sz="1200" dirty="0">
                <a:solidFill>
                  <a:prstClr val="black"/>
                </a:solidFill>
                <a:latin typeface="Open Sans"/>
              </a:rPr>
              <a:t>. </a:t>
            </a:r>
            <a:r>
              <a:rPr lang="en-US" sz="1200" i="1" dirty="0">
                <a:solidFill>
                  <a:prstClr val="black"/>
                </a:solidFill>
                <a:latin typeface="Open Sans"/>
              </a:rPr>
              <a:t>Non-violent communication</a:t>
            </a:r>
            <a:r>
              <a:rPr lang="en-US" sz="1200" dirty="0">
                <a:solidFill>
                  <a:prstClr val="black"/>
                </a:solidFill>
                <a:latin typeface="Open Sans"/>
              </a:rPr>
              <a:t>, 2004.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12140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AF8095-D115-F8A9-0159-168F46003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70" r="377" b="47487"/>
          <a:stretch/>
        </p:blipFill>
        <p:spPr>
          <a:xfrm>
            <a:off x="3542538" y="10"/>
            <a:ext cx="866851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B2F6170-15B4-4103-8B5F-1CF6433ED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-382380"/>
            <a:ext cx="4658106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/>
              <a:t>Gail Fann Thomas, EdD</a:t>
            </a: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44C644-852D-4153-93CD-B9386F5206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150" y="1017889"/>
            <a:ext cx="6776155" cy="53149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/>
              <a:t>Educator, author, consultant, executive coach</a:t>
            </a:r>
          </a:p>
          <a:p>
            <a:pPr marL="0" indent="0">
              <a:buNone/>
            </a:pPr>
            <a:r>
              <a:rPr lang="en-US" dirty="0"/>
              <a:t>Taught graduate management and executive education at the Naval Postgraduate School in Monterey, CA for more than 30 years</a:t>
            </a:r>
          </a:p>
          <a:p>
            <a:pPr marL="0" indent="0">
              <a:buNone/>
            </a:pPr>
            <a:r>
              <a:rPr lang="en-US" dirty="0"/>
              <a:t>Specializes in communication, building collaborative capacity, conflict management, and team development</a:t>
            </a:r>
          </a:p>
          <a:p>
            <a:pPr marL="0" indent="0">
              <a:buNone/>
            </a:pPr>
            <a:r>
              <a:rPr lang="en-US" dirty="0"/>
              <a:t>Currently working with private sector organizations and several federal agencies</a:t>
            </a:r>
          </a:p>
          <a:p>
            <a:pPr marL="0" indent="0">
              <a:buNone/>
            </a:pPr>
            <a:r>
              <a:rPr lang="en-US" dirty="0"/>
              <a:t>Published more than 60 academic articles, chapters and technical reports; co-author TKI Team Report (2022)</a:t>
            </a:r>
          </a:p>
          <a:p>
            <a:pPr marL="0" indent="0">
              <a:buNone/>
            </a:pPr>
            <a:r>
              <a:rPr lang="en-US" dirty="0"/>
              <a:t>Lives in Monterey, CA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156256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writing on a notebook&#10;&#10;Description automatically generated">
            <a:extLst>
              <a:ext uri="{FF2B5EF4-FFF2-40B4-BE49-F238E27FC236}">
                <a16:creationId xmlns:a16="http://schemas.microsoft.com/office/drawing/2014/main" id="{B0DF7F45-3B51-FD82-7548-96B62AD932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" b="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55BE5-DA2C-0F00-60C1-5B723872CEAB}"/>
              </a:ext>
            </a:extLst>
          </p:cNvPr>
          <p:cNvSpPr/>
          <p:nvPr/>
        </p:nvSpPr>
        <p:spPr>
          <a:xfrm>
            <a:off x="0" y="0"/>
            <a:ext cx="6184232" cy="6858000"/>
          </a:xfrm>
          <a:prstGeom prst="rect">
            <a:avLst/>
          </a:prstGeom>
          <a:gradFill flip="none" rotWithShape="1">
            <a:gsLst>
              <a:gs pos="30000">
                <a:schemeClr val="bg1">
                  <a:alpha val="90000"/>
                </a:schemeClr>
              </a:gs>
              <a:gs pos="100000">
                <a:srgbClr val="FFFFFF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236761-4941-5C68-78A3-7B201CFDA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63" y="549714"/>
            <a:ext cx="10335603" cy="902461"/>
          </a:xfrm>
        </p:spPr>
        <p:txBody>
          <a:bodyPr/>
          <a:lstStyle/>
          <a:p>
            <a:r>
              <a:rPr lang="en-US" dirty="0"/>
              <a:t>Build These Core Soft Skills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FAEECA-B5DB-13EF-BA6A-A71B2DF3D5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988" y="1109275"/>
            <a:ext cx="6946069" cy="5281999"/>
          </a:xfrm>
        </p:spPr>
        <p:txBody>
          <a:bodyPr/>
          <a:lstStyle/>
          <a:p>
            <a:r>
              <a:rPr lang="en-US" sz="2400" dirty="0"/>
              <a:t>Setting ground rules to create a safe space</a:t>
            </a:r>
          </a:p>
          <a:p>
            <a:r>
              <a:rPr lang="en-US" sz="2400" dirty="0"/>
              <a:t>Finding common ground</a:t>
            </a:r>
          </a:p>
          <a:p>
            <a:r>
              <a:rPr lang="en-US" sz="2400" dirty="0"/>
              <a:t>Using active listening</a:t>
            </a:r>
          </a:p>
          <a:p>
            <a:r>
              <a:rPr lang="en-US" sz="2400" dirty="0"/>
              <a:t>Identifying concerns for all parties</a:t>
            </a:r>
          </a:p>
          <a:p>
            <a:r>
              <a:rPr lang="en-US" sz="2400" dirty="0"/>
              <a:t>Employing empathy</a:t>
            </a:r>
          </a:p>
          <a:p>
            <a:r>
              <a:rPr lang="en-US" sz="2400" dirty="0"/>
              <a:t>Perspective-taking</a:t>
            </a:r>
          </a:p>
          <a:p>
            <a:r>
              <a:rPr lang="en-US" sz="2400" dirty="0"/>
              <a:t>Applying effective problem solving</a:t>
            </a:r>
          </a:p>
          <a:p>
            <a:r>
              <a:rPr lang="en-US" sz="2400" dirty="0"/>
              <a:t>Decreasing defensiveness (e.g. use “I” statements)</a:t>
            </a:r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126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E9C0D-60EF-618A-A9B2-0B56324155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763" y="1596682"/>
            <a:ext cx="10335603" cy="4032900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sz="2400" dirty="0"/>
              <a:t>You” statements tend to increase defensiveness</a:t>
            </a:r>
          </a:p>
          <a:p>
            <a:pPr lvl="1"/>
            <a:r>
              <a:rPr lang="en-US" sz="2400" dirty="0"/>
              <a:t>“You always interrupt me which makes me angry.” </a:t>
            </a:r>
          </a:p>
          <a:p>
            <a:r>
              <a:rPr lang="en-US" sz="2400" dirty="0"/>
              <a:t>“I” statements show how the situation looks from your perspective, can help reduce blame, and open the door for more constructive conversation.</a:t>
            </a:r>
          </a:p>
          <a:p>
            <a:pPr lvl="1"/>
            <a:r>
              <a:rPr lang="en-US" sz="2400" dirty="0"/>
              <a:t>“At our last department meeting, I was interrupted several times which made me very frustrated, then angry.  When I’m interrupted, I feel disrespected and feel like my ideas aren’t valued.  Next time we meet, can we set some ground rules to make sure that people don’t talk over one another?”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DCE9DF-3C08-3D9A-9CEB-F2187C619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“I” Statements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DE3E4-B75F-880E-FFA1-837D052CF7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pPr>
              <a:defRPr/>
            </a:pPr>
            <a:fld id="{87703A8E-0071-4BB4-A589-F19734BFE42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126577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6F8269-AE73-CC30-CB3B-D350F84FE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538" y="654489"/>
            <a:ext cx="11858462" cy="902461"/>
          </a:xfrm>
        </p:spPr>
        <p:txBody>
          <a:bodyPr/>
          <a:lstStyle/>
          <a:p>
            <a:r>
              <a:rPr lang="en-US" dirty="0"/>
              <a:t>Hard conversations – what to do before, during, and after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0861138-CCE9-CBCB-A2AC-8900E23900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8112335"/>
              </p:ext>
            </p:extLst>
          </p:nvPr>
        </p:nvGraphicFramePr>
        <p:xfrm>
          <a:off x="1285875" y="1105719"/>
          <a:ext cx="9620250" cy="5581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293807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D79174-DCE2-44BE-8347-26C72A2468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926" y="1958976"/>
            <a:ext cx="3314537" cy="404177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Understand yourself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Understand your manager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Concerns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Pressures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Communication style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Strengths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Weaknesses/</a:t>
            </a:r>
          </a:p>
          <a:p>
            <a:pPr lvl="1" indent="0">
              <a:buNone/>
            </a:pPr>
            <a:r>
              <a:rPr lang="en-US" dirty="0"/>
              <a:t>     challenges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BFC1EE-E9AF-5BDA-D8E5-FE443542C5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7338" y="1949450"/>
            <a:ext cx="3314537" cy="27813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Identify inter- dependencies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Clarify roles and responsibilities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Focus on the task rather than the person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034DE-4DF9-EA33-F053-75178A9129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9451" y="1489075"/>
            <a:ext cx="3314537" cy="374650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With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your manager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CF9C366-5C2E-4CCD-6B10-6A56ED149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00688" y="1517650"/>
            <a:ext cx="3314537" cy="374650"/>
          </a:xfrm>
          <a:solidFill>
            <a:srgbClr val="8CB80F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With co-workers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04E1C1-D6A1-19DD-81BF-7132F1451E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45725" y="1949450"/>
            <a:ext cx="3314537" cy="27813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Create psychological 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active listening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Engage in perspective taking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E4B9C7-09D5-6324-08EF-35393479E3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36225" y="1527175"/>
            <a:ext cx="3314537" cy="374650"/>
          </a:xfrm>
          <a:solidFill>
            <a:srgbClr val="C0000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With direct reports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391C2-1E1F-ADB9-08FB-FD1FE6AD5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Keys for Managing Hard Conversations</a:t>
            </a:r>
          </a:p>
        </p:txBody>
      </p:sp>
    </p:spTree>
    <p:extLst>
      <p:ext uri="{BB962C8B-B14F-4D97-AF65-F5344CB8AC3E}">
        <p14:creationId xmlns:p14="http://schemas.microsoft.com/office/powerpoint/2010/main" val="3482220083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0BCD38-DBC9-C8BC-8962-EE7521B2E1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363" y="1223575"/>
            <a:ext cx="11220287" cy="520580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ClrTx/>
              <a:buSzPct val="100000"/>
              <a:buFont typeface="+mj-lt"/>
              <a:buAutoNum type="arabicPeriod"/>
            </a:pPr>
            <a:r>
              <a:rPr lang="en-US" sz="1400" dirty="0"/>
              <a:t>In general, how would you rate your ability to engage in hard conversations that have positive outcomes for yourself and the other?</a:t>
            </a:r>
          </a:p>
          <a:p>
            <a:pPr marL="800100" lvl="1" indent="-342900">
              <a:spcBef>
                <a:spcPts val="0"/>
              </a:spcBef>
              <a:buClrTx/>
              <a:buSzPct val="100000"/>
              <a:buFont typeface="+mj-lt"/>
              <a:buAutoNum type="alphaLcPeriod"/>
            </a:pPr>
            <a:endParaRPr lang="en-US" sz="1400" dirty="0"/>
          </a:p>
          <a:p>
            <a:pPr marL="800100" lvl="1" indent="-342900">
              <a:spcBef>
                <a:spcPts val="0"/>
              </a:spcBef>
              <a:buClrTx/>
              <a:buSzPct val="100000"/>
              <a:buFont typeface="+mj-lt"/>
              <a:buAutoNum type="alphaLcPeriod"/>
            </a:pPr>
            <a:r>
              <a:rPr lang="en-US" sz="1400" dirty="0"/>
              <a:t>I tend to avoid hard conversations whenever possible</a:t>
            </a:r>
          </a:p>
          <a:p>
            <a:pPr marL="800100" lvl="1" indent="-342900">
              <a:spcBef>
                <a:spcPts val="0"/>
              </a:spcBef>
              <a:buClrTx/>
              <a:buSzPct val="100000"/>
              <a:buFont typeface="+mj-lt"/>
              <a:buAutoNum type="alphaLcPeriod"/>
            </a:pPr>
            <a:r>
              <a:rPr lang="en-US" sz="1400" dirty="0"/>
              <a:t>Poor – problems are rarely resolved satisfactorily, and the relationship with the other worsens</a:t>
            </a:r>
          </a:p>
          <a:p>
            <a:pPr marL="800100" lvl="1" indent="-342900">
              <a:spcBef>
                <a:spcPts val="0"/>
              </a:spcBef>
              <a:buClrTx/>
              <a:buSzPct val="100000"/>
              <a:buFont typeface="+mj-lt"/>
              <a:buAutoNum type="alphaLcPeriod"/>
            </a:pPr>
            <a:r>
              <a:rPr lang="en-US" sz="1400" dirty="0"/>
              <a:t>Fair – we generally reach a satisfactory solution to the problem OR the relationship improves</a:t>
            </a:r>
          </a:p>
          <a:p>
            <a:pPr marL="800100" lvl="1" indent="-342900">
              <a:spcBef>
                <a:spcPts val="0"/>
              </a:spcBef>
              <a:buClrTx/>
              <a:buSzPct val="100000"/>
              <a:buFont typeface="+mj-lt"/>
              <a:buAutoNum type="alphaLcPeriod"/>
            </a:pPr>
            <a:r>
              <a:rPr lang="en-US" sz="1400" dirty="0"/>
              <a:t>Excellent – we generally can reach satisfactory solutions AND our relationship improves</a:t>
            </a:r>
          </a:p>
          <a:p>
            <a:pPr marL="342900" indent="-342900">
              <a:buClrTx/>
              <a:buSzPct val="100000"/>
              <a:buFont typeface="+mj-lt"/>
              <a:buAutoNum type="arabicPeriod"/>
            </a:pPr>
            <a:r>
              <a:rPr lang="en-US" sz="1400" dirty="0"/>
              <a:t>What generally triggers a hard conversation for you? (values, needs)</a:t>
            </a:r>
          </a:p>
          <a:p>
            <a:pPr marL="342900" indent="-342900">
              <a:buClrTx/>
              <a:buSzPct val="100000"/>
              <a:buFont typeface="+mj-lt"/>
              <a:buAutoNum type="arabicPeriod"/>
            </a:pPr>
            <a:r>
              <a:rPr lang="en-US" sz="1400" dirty="0"/>
              <a:t>What makes a conversation hard for you? (threats)</a:t>
            </a:r>
          </a:p>
          <a:p>
            <a:pPr marL="342900" indent="-342900">
              <a:buClrTx/>
              <a:buSzPct val="100000"/>
              <a:buFont typeface="+mj-lt"/>
              <a:buAutoNum type="arabicPeriod"/>
            </a:pPr>
            <a:r>
              <a:rPr lang="en-US" sz="1400" dirty="0"/>
              <a:t>How would you rate your skills in the following areas? How would others rate your skills? (1=Much improvement needed; 5=Excellent)</a:t>
            </a:r>
          </a:p>
          <a:p>
            <a:pPr marL="800100" lvl="1" indent="-342900">
              <a:spcBef>
                <a:spcPts val="0"/>
              </a:spcBef>
              <a:buClrTx/>
              <a:buSzPct val="100000"/>
              <a:buFont typeface="+mj-lt"/>
              <a:buAutoNum type="alphaLcPeriod"/>
            </a:pPr>
            <a:endParaRPr lang="en-US" sz="1400" dirty="0"/>
          </a:p>
          <a:p>
            <a:pPr marL="800100" lvl="1" indent="-342900">
              <a:spcBef>
                <a:spcPts val="0"/>
              </a:spcBef>
              <a:buClrTx/>
              <a:buSzPct val="100000"/>
              <a:buFont typeface="+mj-lt"/>
              <a:buAutoNum type="alphaLcPeriod"/>
            </a:pPr>
            <a:r>
              <a:rPr lang="en-US" sz="1400" dirty="0"/>
              <a:t>Active listening</a:t>
            </a:r>
          </a:p>
          <a:p>
            <a:pPr marL="800100" lvl="1" indent="-342900">
              <a:spcBef>
                <a:spcPts val="0"/>
              </a:spcBef>
              <a:buClrTx/>
              <a:buSzPct val="100000"/>
              <a:buFont typeface="+mj-lt"/>
              <a:buAutoNum type="alphaLcPeriod"/>
            </a:pPr>
            <a:r>
              <a:rPr lang="en-US" sz="1400" dirty="0"/>
              <a:t>Identifying concerns</a:t>
            </a:r>
          </a:p>
          <a:p>
            <a:pPr marL="800100" lvl="1" indent="-342900">
              <a:spcBef>
                <a:spcPts val="0"/>
              </a:spcBef>
              <a:buClrTx/>
              <a:buSzPct val="100000"/>
              <a:buFont typeface="+mj-lt"/>
              <a:buAutoNum type="alphaLcPeriod"/>
            </a:pPr>
            <a:r>
              <a:rPr lang="en-US" sz="1400" dirty="0"/>
              <a:t>Employing empathy</a:t>
            </a:r>
          </a:p>
          <a:p>
            <a:pPr marL="800100" lvl="1" indent="-342900">
              <a:spcBef>
                <a:spcPts val="0"/>
              </a:spcBef>
              <a:buClrTx/>
              <a:buSzPct val="100000"/>
              <a:buFont typeface="+mj-lt"/>
              <a:buAutoNum type="alphaLcPeriod"/>
            </a:pPr>
            <a:r>
              <a:rPr lang="en-US" sz="1400" dirty="0"/>
              <a:t>Being open minded</a:t>
            </a:r>
          </a:p>
          <a:p>
            <a:pPr marL="800100" lvl="1" indent="-342900">
              <a:spcBef>
                <a:spcPts val="0"/>
              </a:spcBef>
              <a:buClrTx/>
              <a:buSzPct val="100000"/>
              <a:buFont typeface="+mj-lt"/>
              <a:buAutoNum type="alphaLcPeriod"/>
            </a:pPr>
            <a:r>
              <a:rPr lang="en-US" sz="1400" dirty="0"/>
              <a:t>Decreasing defensiveness</a:t>
            </a:r>
          </a:p>
          <a:p>
            <a:pPr marL="800100" lvl="1" indent="-342900">
              <a:spcBef>
                <a:spcPts val="0"/>
              </a:spcBef>
              <a:buClrTx/>
              <a:buSzPct val="100000"/>
              <a:buFont typeface="+mj-lt"/>
              <a:buAutoNum type="alphaLcPeriod"/>
            </a:pPr>
            <a:r>
              <a:rPr lang="en-US" sz="1400" dirty="0"/>
              <a:t>Perspective taking</a:t>
            </a:r>
          </a:p>
          <a:p>
            <a:pPr marL="800100" lvl="1" indent="-342900">
              <a:spcBef>
                <a:spcPts val="0"/>
              </a:spcBef>
              <a:buClrTx/>
              <a:buSzPct val="100000"/>
              <a:buFont typeface="+mj-lt"/>
              <a:buAutoNum type="alphaLcPeriod"/>
            </a:pPr>
            <a:r>
              <a:rPr lang="en-US" sz="1400" dirty="0"/>
              <a:t>Effective problem solving</a:t>
            </a:r>
          </a:p>
          <a:p>
            <a:pPr marL="342900" indent="-342900">
              <a:buClrTx/>
              <a:buSzPct val="100000"/>
              <a:buFont typeface="+mj-lt"/>
              <a:buAutoNum type="arabicPeriod"/>
            </a:pPr>
            <a:r>
              <a:rPr lang="en-US" sz="1400" dirty="0"/>
              <a:t>Professional development plan.  Chose one or two areas to improve upon in the next 6 months.                                                  What’s your plan?  How will you hold yourself accountable?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B021110-15B0-F0C3-EFF3-21D5B2D13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63" y="473514"/>
            <a:ext cx="10335603" cy="902461"/>
          </a:xfrm>
        </p:spPr>
        <p:txBody>
          <a:bodyPr/>
          <a:lstStyle/>
          <a:p>
            <a:pPr algn="ctr"/>
            <a:r>
              <a:rPr lang="en-US" dirty="0"/>
              <a:t>Hard Conversations</a:t>
            </a:r>
            <a:br>
              <a:rPr lang="en-US" dirty="0"/>
            </a:br>
            <a:r>
              <a:rPr lang="en-US" sz="2000" dirty="0"/>
              <a:t>Coaching Prompts</a:t>
            </a:r>
          </a:p>
        </p:txBody>
      </p:sp>
    </p:spTree>
    <p:extLst>
      <p:ext uri="{BB962C8B-B14F-4D97-AF65-F5344CB8AC3E}">
        <p14:creationId xmlns:p14="http://schemas.microsoft.com/office/powerpoint/2010/main" val="2255496783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75663" y="2232866"/>
            <a:ext cx="7157545" cy="1761617"/>
          </a:xfrm>
        </p:spPr>
        <p:txBody>
          <a:bodyPr/>
          <a:lstStyle/>
          <a:p>
            <a:r>
              <a:rPr lang="en-GB" sz="4000" dirty="0"/>
              <a:t>Questions?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Insights?</a:t>
            </a:r>
          </a:p>
        </p:txBody>
      </p:sp>
    </p:spTree>
    <p:extLst>
      <p:ext uri="{BB962C8B-B14F-4D97-AF65-F5344CB8AC3E}">
        <p14:creationId xmlns:p14="http://schemas.microsoft.com/office/powerpoint/2010/main" val="2807519163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D094C1-01E5-724F-96DC-3F139C2F5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763" y="1234732"/>
            <a:ext cx="10335603" cy="4508843"/>
          </a:xfrm>
        </p:spPr>
        <p:txBody>
          <a:bodyPr/>
          <a:lstStyle/>
          <a:p>
            <a:pPr marL="0" indent="0">
              <a:buNone/>
            </a:pPr>
            <a:r>
              <a:rPr lang="en-US" sz="1800" b="1" i="1" dirty="0"/>
              <a:t>Podcast:</a:t>
            </a:r>
          </a:p>
          <a:p>
            <a:pPr marL="0" indent="0">
              <a:buNone/>
            </a:pPr>
            <a:r>
              <a:rPr lang="en-US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Conflict management podcast with Dr. Gail </a:t>
            </a:r>
            <a:r>
              <a:rPr lang="en-US" sz="18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Fann</a:t>
            </a:r>
            <a:r>
              <a:rPr lang="en-US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Thomas | The Myers-Briggs Company (themyersbriggs.com)</a:t>
            </a:r>
            <a:endParaRPr lang="en-US" sz="1800" b="1" i="1" dirty="0"/>
          </a:p>
          <a:p>
            <a:pPr marL="0" indent="0">
              <a:buNone/>
            </a:pPr>
            <a:r>
              <a:rPr lang="en-US" sz="1800" b="1" i="1" dirty="0"/>
              <a:t>Webinars for individual and team conflict:</a:t>
            </a:r>
          </a:p>
          <a:p>
            <a:pPr marL="0" indent="0">
              <a:buNone/>
            </a:pPr>
            <a:r>
              <a:rPr lang="en-US" sz="18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Developing Teams Using the TKI Team Report| The Myers-Briggs Company (themyersbriggs.com)</a:t>
            </a:r>
            <a:endParaRPr lang="en-US" sz="1800" i="1" dirty="0"/>
          </a:p>
          <a:p>
            <a:pPr marL="0" indent="0">
              <a:buNone/>
            </a:pPr>
            <a:r>
              <a:rPr lang="en-US" sz="1800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Managing Conflict for Three Types of Teams| The Myers-Briggs Company (themyersbriggs.com)</a:t>
            </a:r>
            <a:endParaRPr lang="en-US" sz="1800" i="1" dirty="0"/>
          </a:p>
          <a:p>
            <a:pPr marL="0" indent="0">
              <a:buNone/>
            </a:pPr>
            <a:r>
              <a:rPr lang="en-US" sz="1800" i="1" dirty="0"/>
              <a:t>Navigating Change in the Public Sector: How to Leverage Conflict for Success (themyersbriggs.com)</a:t>
            </a:r>
          </a:p>
          <a:p>
            <a:pPr marL="0" indent="0">
              <a:buNone/>
            </a:pPr>
            <a:r>
              <a:rPr lang="en-US" sz="1800" b="1" i="1" dirty="0"/>
              <a:t>TKI conflict assessment: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Thomas-Kilmann Conflict Mode Instrument Individual Interpretive Report.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https://www.themyersbriggs.com/tki</a:t>
            </a:r>
          </a:p>
          <a:p>
            <a:pPr marL="0" indent="0">
              <a:buNone/>
            </a:pPr>
            <a:r>
              <a:rPr lang="en-US" sz="1800" dirty="0"/>
              <a:t>Thomas-Kilmann Conflict Mode Instrument Team Report and Facilitator’s Guide. https://www.themyersbriggs.com/en-US/Connect-with-us/Blog/2022/October/The-New-TKI-Team-Report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2E7E19-B7C5-CBBA-0BE7-46B9458F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63" y="654490"/>
            <a:ext cx="10335603" cy="478986"/>
          </a:xfrm>
        </p:spPr>
        <p:txBody>
          <a:bodyPr/>
          <a:lstStyle/>
          <a:p>
            <a:r>
              <a:rPr lang="en-US" dirty="0"/>
              <a:t>Podcast, Webinars, Team Conflict Assessment</a:t>
            </a:r>
          </a:p>
        </p:txBody>
      </p:sp>
    </p:spTree>
    <p:extLst>
      <p:ext uri="{BB962C8B-B14F-4D97-AF65-F5344CB8AC3E}">
        <p14:creationId xmlns:p14="http://schemas.microsoft.com/office/powerpoint/2010/main" val="1930202090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353AE9-A1D5-4A49-28CB-EB713D0303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763" y="1425232"/>
            <a:ext cx="10335603" cy="206851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n-lt"/>
              </a:rPr>
              <a:t>Edmondson, A.C.  (2018).  </a:t>
            </a:r>
            <a:r>
              <a:rPr lang="en-US" i="1" dirty="0">
                <a:latin typeface="+mn-lt"/>
              </a:rPr>
              <a:t>The Fearless Organization: Creating Psychological Safety</a:t>
            </a:r>
            <a:r>
              <a:rPr lang="en-US" dirty="0">
                <a:latin typeface="+mn-lt"/>
              </a:rPr>
              <a:t>. Wiley.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Edmondson, A.C. &amp; Smith, D.M. (2006).  Too hot to handle?  How to manage relationship conflict.  </a:t>
            </a:r>
            <a:r>
              <a:rPr lang="en-US" i="1" dirty="0">
                <a:latin typeface="+mn-lt"/>
              </a:rPr>
              <a:t>California Management Review</a:t>
            </a:r>
            <a:r>
              <a:rPr lang="en-US" dirty="0">
                <a:latin typeface="+mn-lt"/>
              </a:rPr>
              <a:t>, Fall, 6-31.</a:t>
            </a:r>
          </a:p>
          <a:p>
            <a:pPr marL="0" indent="0">
              <a:buNone/>
            </a:pPr>
            <a:r>
              <a:rPr lang="en-US" dirty="0" err="1">
                <a:latin typeface="+mn-lt"/>
              </a:rPr>
              <a:t>Goulston</a:t>
            </a:r>
            <a:r>
              <a:rPr lang="en-US" dirty="0">
                <a:latin typeface="+mn-lt"/>
              </a:rPr>
              <a:t>, M. (2015). Assessment:  How well do you communicate during conflict? </a:t>
            </a:r>
            <a:r>
              <a:rPr lang="en-US" i="1" dirty="0">
                <a:latin typeface="+mn-lt"/>
              </a:rPr>
              <a:t>Harvard Business Review</a:t>
            </a:r>
            <a:r>
              <a:rPr lang="en-US" dirty="0">
                <a:latin typeface="+mn-lt"/>
              </a:rPr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>
                <a:latin typeface="+mn-lt"/>
              </a:rPr>
              <a:t>Krueger, K.L., Diabes, M.S., and Weingart, L.R. (2022). The psychological experience of intragroup conflict. </a:t>
            </a:r>
            <a:r>
              <a:rPr lang="en-US" i="1" dirty="0">
                <a:latin typeface="+mn-lt"/>
              </a:rPr>
              <a:t>Research in Organizational Behavior</a:t>
            </a:r>
            <a:r>
              <a:rPr lang="en-US" dirty="0">
                <a:latin typeface="+mn-lt"/>
              </a:rPr>
              <a:t>, 42.</a:t>
            </a:r>
          </a:p>
          <a:p>
            <a:pPr marL="0" indent="0">
              <a:buNone/>
            </a:pPr>
            <a:r>
              <a:rPr lang="en-US" dirty="0"/>
              <a:t>Peterson, R. (2023). Understanding the ladder of inference.  USC Gould School of Law.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Rosenberg, M. (2015). </a:t>
            </a:r>
            <a:r>
              <a:rPr lang="en-US" i="1" dirty="0">
                <a:latin typeface="+mn-lt"/>
              </a:rPr>
              <a:t>Nonviolent Communication</a:t>
            </a:r>
            <a:r>
              <a:rPr lang="en-US" dirty="0">
                <a:latin typeface="+mn-lt"/>
              </a:rPr>
              <a:t>: Tools for Healthy Relationships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Thomas, K.W. (2002). Introduction to conflict management: Improving performance using the TKI.  The Myers-Briggs Company.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BCE7EAE-2352-060C-6BC2-F65B4B5ED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Suggested Reading</a:t>
            </a:r>
          </a:p>
        </p:txBody>
      </p:sp>
    </p:spTree>
    <p:extLst>
      <p:ext uri="{BB962C8B-B14F-4D97-AF65-F5344CB8AC3E}">
        <p14:creationId xmlns:p14="http://schemas.microsoft.com/office/powerpoint/2010/main" val="3810591312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053A9F-5F0D-A388-4CBC-5B621E4E4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63" y="2530914"/>
            <a:ext cx="10335603" cy="902461"/>
          </a:xfrm>
        </p:spPr>
        <p:txBody>
          <a:bodyPr/>
          <a:lstStyle/>
          <a:p>
            <a:pPr algn="ctr"/>
            <a:r>
              <a:rPr lang="en-US" sz="54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594669671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433-3128-744D-657B-55C83312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63" y="553453"/>
            <a:ext cx="10335603" cy="899224"/>
          </a:xfrm>
        </p:spPr>
        <p:txBody>
          <a:bodyPr>
            <a:normAutofit/>
          </a:bodyPr>
          <a:lstStyle/>
          <a:p>
            <a:r>
              <a:rPr lang="en-US" dirty="0"/>
              <a:t>Develop skills for managing three types of conflict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D3318A-85B0-11CE-6703-D236B95E2B5D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36687221"/>
              </p:ext>
            </p:extLst>
          </p:nvPr>
        </p:nvGraphicFramePr>
        <p:xfrm>
          <a:off x="585537" y="1140805"/>
          <a:ext cx="11328040" cy="5259792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213724">
                  <a:extLst>
                    <a:ext uri="{9D8B030D-6E8A-4147-A177-3AD203B41FA5}">
                      <a16:colId xmlns:a16="http://schemas.microsoft.com/office/drawing/2014/main" val="2335776003"/>
                    </a:ext>
                  </a:extLst>
                </a:gridCol>
                <a:gridCol w="2095867">
                  <a:extLst>
                    <a:ext uri="{9D8B030D-6E8A-4147-A177-3AD203B41FA5}">
                      <a16:colId xmlns:a16="http://schemas.microsoft.com/office/drawing/2014/main" val="2507532787"/>
                    </a:ext>
                  </a:extLst>
                </a:gridCol>
                <a:gridCol w="7018449">
                  <a:extLst>
                    <a:ext uri="{9D8B030D-6E8A-4147-A177-3AD203B41FA5}">
                      <a16:colId xmlns:a16="http://schemas.microsoft.com/office/drawing/2014/main" val="3724700436"/>
                    </a:ext>
                  </a:extLst>
                </a:gridCol>
              </a:tblGrid>
              <a:tr h="357203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Type of Conflict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Focus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Skills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7867268"/>
                  </a:ext>
                </a:extLst>
              </a:tr>
              <a:tr h="151515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Process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B80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Tools and Techniques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B80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Be clear on purpose, goal, and desired outcomes</a:t>
                      </a:r>
                    </a:p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Use check-ins</a:t>
                      </a:r>
                    </a:p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Establish timelines</a:t>
                      </a:r>
                    </a:p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Learn a variety of process techniques: consensus decision making, nominal group technique, dialectic inquiry</a:t>
                      </a:r>
                    </a:p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Techniques for soliciting all voices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B80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060078"/>
                  </a:ext>
                </a:extLst>
              </a:tr>
              <a:tr h="1595509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Interpersonal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Emotional intelligence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Establish clear roles and responsibilities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Set behavioral standards and abide by them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Be self aware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Practice empathy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Listen actively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See also “Too Hot to Handle”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9488856"/>
                  </a:ext>
                </a:extLst>
              </a:tr>
              <a:tr h="159761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Task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AAB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Problem solving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AAB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Problem identification</a:t>
                      </a:r>
                    </a:p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Identify stakeholders’ interests</a:t>
                      </a:r>
                    </a:p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Be firm on interests, flexible on position</a:t>
                      </a:r>
                    </a:p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Listen actively</a:t>
                      </a:r>
                    </a:p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Identify possible solutions </a:t>
                      </a:r>
                    </a:p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Integrate best solutions</a:t>
                      </a:r>
                    </a:p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Check progress and adapt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AA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736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570179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CBB33A-5E74-E730-DB53-C8439D841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30C56C-B36D-C3F3-68A3-6068A9D3128A}"/>
              </a:ext>
            </a:extLst>
          </p:cNvPr>
          <p:cNvSpPr txBox="1">
            <a:spLocks/>
          </p:cNvSpPr>
          <p:nvPr/>
        </p:nvSpPr>
        <p:spPr>
          <a:xfrm>
            <a:off x="755072" y="790575"/>
            <a:ext cx="5933902" cy="56197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chemeClr val="bg2"/>
              </a:buClr>
              <a:buSzPct val="150000"/>
              <a:buFont typeface="Arial Black" panose="020B0A04020102020204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60000"/>
                  <a:lumOff val="40000"/>
                </a:schemeClr>
              </a:buClr>
              <a:buSzPct val="150000"/>
              <a:buFont typeface="Arial Black" panose="020B0A04020102020204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 Black" panose="020B0A04020102020204" pitchFamily="34" charset="0"/>
              <a:buNone/>
            </a:pPr>
            <a:br>
              <a:rPr lang="en-US" sz="2400" b="1" dirty="0">
                <a:solidFill>
                  <a:schemeClr val="tx2"/>
                </a:solidFill>
              </a:rPr>
            </a:br>
            <a:r>
              <a:rPr lang="en-US" sz="2400" b="1" dirty="0"/>
              <a:t>What’s your experience helping others navigate hard conversations at work?</a:t>
            </a:r>
            <a:endParaRPr lang="en-US" sz="2400" dirty="0"/>
          </a:p>
          <a:p>
            <a:pPr marL="457200" indent="-457200">
              <a:lnSpc>
                <a:spcPct val="110000"/>
              </a:lnSpc>
              <a:buClr>
                <a:schemeClr val="accent6">
                  <a:lumMod val="60000"/>
                  <a:lumOff val="40000"/>
                </a:schemeClr>
              </a:buClr>
              <a:buFont typeface="+mj-lt"/>
              <a:buAutoNum type="alphaUcPeriod"/>
            </a:pPr>
            <a:r>
              <a:rPr lang="en-US" dirty="0"/>
              <a:t>I train, coach, facilitate, or consult with individuals or teams about hard conversations.</a:t>
            </a:r>
          </a:p>
          <a:p>
            <a:pPr marL="457200" indent="-457200">
              <a:lnSpc>
                <a:spcPct val="110000"/>
              </a:lnSpc>
              <a:buClr>
                <a:schemeClr val="accent6">
                  <a:lumMod val="60000"/>
                  <a:lumOff val="40000"/>
                </a:schemeClr>
              </a:buClr>
              <a:buFont typeface="+mj-lt"/>
              <a:buAutoNum type="alphaUcPeriod"/>
            </a:pPr>
            <a:r>
              <a:rPr lang="en-US" dirty="0"/>
              <a:t>I am a manager, CEO, or HR director who approves or manages programs about hard conversations for my organization. </a:t>
            </a:r>
          </a:p>
          <a:p>
            <a:pPr marL="457200" indent="-457200">
              <a:lnSpc>
                <a:spcPct val="110000"/>
              </a:lnSpc>
              <a:buClr>
                <a:schemeClr val="accent6">
                  <a:lumMod val="60000"/>
                  <a:lumOff val="40000"/>
                </a:schemeClr>
              </a:buClr>
              <a:buFont typeface="+mj-lt"/>
              <a:buAutoNum type="alphaUcPeriod"/>
            </a:pPr>
            <a:r>
              <a:rPr lang="en-US" dirty="0"/>
              <a:t>Other (please specify in chat box)</a:t>
            </a:r>
          </a:p>
          <a:p>
            <a:pPr marL="0" indent="0">
              <a:lnSpc>
                <a:spcPct val="110000"/>
              </a:lnSpc>
              <a:buClr>
                <a:schemeClr val="accent6">
                  <a:lumMod val="60000"/>
                  <a:lumOff val="40000"/>
                </a:schemeClr>
              </a:buClr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person talking to a person&#10;&#10;Description automatically generated">
            <a:extLst>
              <a:ext uri="{FF2B5EF4-FFF2-40B4-BE49-F238E27FC236}">
                <a16:creationId xmlns:a16="http://schemas.microsoft.com/office/drawing/2014/main" id="{89A979E8-4D61-F491-B77E-C984869141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5"/>
          <a:stretch/>
        </p:blipFill>
        <p:spPr>
          <a:xfrm>
            <a:off x="6991350" y="810904"/>
            <a:ext cx="5200650" cy="510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16268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4795268-11BD-BAF2-D1FA-A4D19D4EAD0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02206" y="685800"/>
          <a:ext cx="8903369" cy="62147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5795">
                  <a:extLst>
                    <a:ext uri="{9D8B030D-6E8A-4147-A177-3AD203B41FA5}">
                      <a16:colId xmlns:a16="http://schemas.microsoft.com/office/drawing/2014/main" val="69048212"/>
                    </a:ext>
                  </a:extLst>
                </a:gridCol>
                <a:gridCol w="1225215">
                  <a:extLst>
                    <a:ext uri="{9D8B030D-6E8A-4147-A177-3AD203B41FA5}">
                      <a16:colId xmlns:a16="http://schemas.microsoft.com/office/drawing/2014/main" val="3976766934"/>
                    </a:ext>
                  </a:extLst>
                </a:gridCol>
                <a:gridCol w="2658979">
                  <a:extLst>
                    <a:ext uri="{9D8B030D-6E8A-4147-A177-3AD203B41FA5}">
                      <a16:colId xmlns:a16="http://schemas.microsoft.com/office/drawing/2014/main" val="3987410565"/>
                    </a:ext>
                  </a:extLst>
                </a:gridCol>
                <a:gridCol w="1642311">
                  <a:extLst>
                    <a:ext uri="{9D8B030D-6E8A-4147-A177-3AD203B41FA5}">
                      <a16:colId xmlns:a16="http://schemas.microsoft.com/office/drawing/2014/main" val="305405723"/>
                    </a:ext>
                  </a:extLst>
                </a:gridCol>
                <a:gridCol w="1931069">
                  <a:extLst>
                    <a:ext uri="{9D8B030D-6E8A-4147-A177-3AD203B41FA5}">
                      <a16:colId xmlns:a16="http://schemas.microsoft.com/office/drawing/2014/main" val="3428377396"/>
                    </a:ext>
                  </a:extLst>
                </a:gridCol>
              </a:tblGrid>
              <a:tr h="3385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Definition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When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Effective Use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Misuse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073829"/>
                  </a:ext>
                </a:extLst>
              </a:tr>
              <a:tr h="905714">
                <a:tc>
                  <a:txBody>
                    <a:bodyPr/>
                    <a:lstStyle/>
                    <a:p>
                      <a:r>
                        <a:rPr lang="en-US" sz="1200" b="1" dirty="0"/>
                        <a:t>Competing</a:t>
                      </a:r>
                    </a:p>
                    <a:p>
                      <a:r>
                        <a:rPr lang="en-US" sz="1200" dirty="0"/>
                        <a:t>Assertive</a:t>
                      </a:r>
                    </a:p>
                    <a:p>
                      <a:r>
                        <a:rPr lang="en-US" sz="1200" dirty="0"/>
                        <a:t>Uncooperative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Someone who stands up for their own position.  Defends a decision that seems correct. Focus is on winning.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indent="-457200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The decision is very important to you</a:t>
                      </a:r>
                    </a:p>
                    <a:p>
                      <a:pPr lvl="0" indent="-457200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 Sustaining relationships is not important</a:t>
                      </a:r>
                    </a:p>
                    <a:p>
                      <a:pPr lvl="0" indent="-457200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 You are not concerned with others’ input</a:t>
                      </a:r>
                    </a:p>
                    <a:p>
                      <a:pPr lvl="0" indent="-457200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 You need to implement unpopular courses of action</a:t>
                      </a:r>
                    </a:p>
                    <a:p>
                      <a:pPr indent="-457200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 Quick, decisive action is needed</a:t>
                      </a:r>
                      <a:endParaRPr lang="en-US" sz="1000" b="0" dirty="0">
                        <a:solidFill>
                          <a:schemeClr val="tx1"/>
                        </a:solidFill>
                        <a:ea typeface="Calibri"/>
                        <a:cs typeface="Times New Roman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Be persuasive</a:t>
                      </a:r>
                    </a:p>
                    <a:p>
                      <a:r>
                        <a:rPr lang="en-US" sz="1000" dirty="0"/>
                        <a:t>Fight fair</a:t>
                      </a:r>
                    </a:p>
                    <a:p>
                      <a:r>
                        <a:rPr lang="en-US" sz="1000" dirty="0"/>
                        <a:t>Use warnings, not threats</a:t>
                      </a:r>
                    </a:p>
                    <a:p>
                      <a:r>
                        <a:rPr lang="en-US" sz="1000" dirty="0"/>
                        <a:t>Impose a decision</a:t>
                      </a:r>
                    </a:p>
                    <a:p>
                      <a:r>
                        <a:rPr lang="en-US" sz="1000" dirty="0"/>
                        <a:t>Use tough love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 dirty="0"/>
                        <a:t>Not listening</a:t>
                      </a:r>
                      <a:r>
                        <a:rPr lang="en-US" sz="1000" dirty="0"/>
                        <a:t>: interrupting, talking over, or ignoring others’ statements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 dirty="0"/>
                        <a:t>Attacking</a:t>
                      </a:r>
                      <a:r>
                        <a:rPr lang="en-US" sz="1000" dirty="0"/>
                        <a:t>: showing anger; making personal criticisms or threats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84904"/>
                  </a:ext>
                </a:extLst>
              </a:tr>
              <a:tr h="1070390">
                <a:tc>
                  <a:txBody>
                    <a:bodyPr/>
                    <a:lstStyle/>
                    <a:p>
                      <a:r>
                        <a:rPr lang="en-US" sz="1200" b="1" dirty="0"/>
                        <a:t>Collaborating</a:t>
                      </a:r>
                    </a:p>
                    <a:p>
                      <a:r>
                        <a:rPr lang="en-US" sz="1200" dirty="0"/>
                        <a:t>Assertive</a:t>
                      </a:r>
                    </a:p>
                    <a:p>
                      <a:r>
                        <a:rPr lang="en-US" sz="1200" dirty="0"/>
                        <a:t>Cooperative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Works with others to find a solution that satisfies the concerns of all parties.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457200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The decision is important to all</a:t>
                      </a:r>
                    </a:p>
                    <a:p>
                      <a:pPr lvl="0" indent="-457200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 Issues are non-routine / complex</a:t>
                      </a:r>
                    </a:p>
                    <a:p>
                      <a:pPr lvl="0" indent="-457200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 You want to gain commitment from all players</a:t>
                      </a:r>
                    </a:p>
                    <a:p>
                      <a:pPr lvl="0" indent="-457200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 You want to understand what’s driving others’    positions</a:t>
                      </a:r>
                    </a:p>
                    <a:p>
                      <a:pPr indent="-457200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 You have time to discuss</a:t>
                      </a:r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Set the right tone</a:t>
                      </a:r>
                    </a:p>
                    <a:p>
                      <a:r>
                        <a:rPr lang="en-US" sz="1000" dirty="0"/>
                        <a:t>Identify underlying concerns</a:t>
                      </a:r>
                    </a:p>
                    <a:p>
                      <a:r>
                        <a:rPr lang="en-US" sz="1000" dirty="0"/>
                        <a:t>State as a mutual problem</a:t>
                      </a:r>
                    </a:p>
                    <a:p>
                      <a:r>
                        <a:rPr lang="en-US" sz="1000" dirty="0"/>
                        <a:t>Brainstorm solutions, find best</a:t>
                      </a:r>
                    </a:p>
                    <a:p>
                      <a:r>
                        <a:rPr lang="en-US" sz="1000" dirty="0"/>
                        <a:t>Use firm flexibility</a:t>
                      </a:r>
                    </a:p>
                    <a:p>
                      <a:r>
                        <a:rPr lang="en-US" sz="1000" dirty="0"/>
                        <a:t>Collaborate in groups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Overanalyzing</a:t>
                      </a:r>
                      <a:r>
                        <a:rPr lang="en-US" sz="1000" dirty="0"/>
                        <a:t>: problem solving when the answer is clear or the issue is unimportant</a:t>
                      </a:r>
                    </a:p>
                    <a:p>
                      <a:r>
                        <a:rPr lang="en-US" sz="1000" b="1" dirty="0"/>
                        <a:t>Flailing</a:t>
                      </a:r>
                      <a:r>
                        <a:rPr lang="en-US" sz="1000" dirty="0"/>
                        <a:t>: continuing to problem solve when it’s not working</a:t>
                      </a:r>
                      <a:endParaRPr lang="en-US" sz="1000" b="1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192613"/>
                  </a:ext>
                </a:extLst>
              </a:tr>
              <a:tr h="1235066">
                <a:tc>
                  <a:txBody>
                    <a:bodyPr/>
                    <a:lstStyle/>
                    <a:p>
                      <a:r>
                        <a:rPr lang="en-US" sz="1200" b="1" dirty="0"/>
                        <a:t>Compromising</a:t>
                      </a:r>
                    </a:p>
                    <a:p>
                      <a:r>
                        <a:rPr lang="en-US" sz="1200" b="0" dirty="0"/>
                        <a:t>Partially assertive Partially cooperative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Finds a mutually acceptable solution.  Splitting the difference.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The decision is simple or moderately important</a:t>
                      </a:r>
                    </a:p>
                    <a:p>
                      <a:pPr lvl="0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 Two players have equal power</a:t>
                      </a:r>
                    </a:p>
                    <a:p>
                      <a:pPr lvl="0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 Goals are mutually exclusive</a:t>
                      </a:r>
                    </a:p>
                    <a:p>
                      <a:pPr lvl="0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 You want to reach a temporary settlement on an issue</a:t>
                      </a:r>
                    </a:p>
                    <a:p>
                      <a:pPr lvl="0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 Collaborating or competing modes don’t work</a:t>
                      </a:r>
                    </a:p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 There is a little time to discuss</a:t>
                      </a:r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To move away from competing</a:t>
                      </a:r>
                    </a:p>
                    <a:p>
                      <a:r>
                        <a:rPr lang="en-US" sz="1000" dirty="0"/>
                        <a:t>Focus on fairness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 dirty="0"/>
                        <a:t>Posturing</a:t>
                      </a:r>
                      <a:r>
                        <a:rPr lang="en-US" sz="1000" dirty="0"/>
                        <a:t>: using misrepresentation or inflated demands to get a favorable settlement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 dirty="0"/>
                        <a:t>Settling short</a:t>
                      </a:r>
                      <a:r>
                        <a:rPr lang="en-US" sz="1000" dirty="0"/>
                        <a:t>: agreeing to a compromise that does not meet team needs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71267"/>
                  </a:ext>
                </a:extLst>
              </a:tr>
              <a:tr h="1235066">
                <a:tc>
                  <a:txBody>
                    <a:bodyPr/>
                    <a:lstStyle/>
                    <a:p>
                      <a:r>
                        <a:rPr lang="en-US" sz="1200" b="1" dirty="0"/>
                        <a:t>Avoiding</a:t>
                      </a:r>
                    </a:p>
                    <a:p>
                      <a:r>
                        <a:rPr lang="en-US" sz="1200" dirty="0"/>
                        <a:t>Unassertive</a:t>
                      </a:r>
                    </a:p>
                    <a:p>
                      <a:r>
                        <a:rPr lang="en-US" sz="1200" dirty="0"/>
                        <a:t>Uncooperative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Sidesteps or postpones the issue.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Both parties believe the decision is not very important</a:t>
                      </a:r>
                    </a:p>
                    <a:p>
                      <a:pPr lvl="0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 You can postpone a decision to a better time</a:t>
                      </a:r>
                    </a:p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 There is little or no time to engage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Decide what’s important</a:t>
                      </a:r>
                    </a:p>
                    <a:p>
                      <a:r>
                        <a:rPr lang="en-US" sz="1000" dirty="0"/>
                        <a:t>Avoid without being evasive</a:t>
                      </a:r>
                    </a:p>
                    <a:p>
                      <a:r>
                        <a:rPr lang="en-US" sz="1000" dirty="0"/>
                        <a:t>Break an anger cycle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 dirty="0"/>
                        <a:t>Avoiding teammates</a:t>
                      </a:r>
                      <a:r>
                        <a:rPr lang="en-US" sz="1000" dirty="0"/>
                        <a:t>: avoiding individuals with whom you have issues; not returning e-mails, calls, etc.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 dirty="0"/>
                        <a:t>Withholding information</a:t>
                      </a:r>
                      <a:r>
                        <a:rPr lang="en-US" sz="1000" dirty="0"/>
                        <a:t>: not volunteering information on issues; providing vague answers</a:t>
                      </a:r>
                      <a:endParaRPr lang="en-US" sz="1000" b="1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420744"/>
                  </a:ext>
                </a:extLst>
              </a:tr>
              <a:tr h="1235066">
                <a:tc>
                  <a:txBody>
                    <a:bodyPr/>
                    <a:lstStyle/>
                    <a:p>
                      <a:r>
                        <a:rPr lang="en-US" sz="1200" b="1" dirty="0"/>
                        <a:t>Accommodating</a:t>
                      </a:r>
                    </a:p>
                    <a:p>
                      <a:r>
                        <a:rPr lang="en-US" sz="1200" dirty="0"/>
                        <a:t>Unassertive</a:t>
                      </a:r>
                    </a:p>
                    <a:p>
                      <a:r>
                        <a:rPr lang="en-US" sz="1200" dirty="0"/>
                        <a:t>Cooperative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Satisfies the concerns of the other party. Yields to another point of view.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The decision is important to the other party and not to you</a:t>
                      </a:r>
                    </a:p>
                    <a:p>
                      <a:pPr lvl="0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  The parties are particularly concerned about maintaining relationships that have been strained</a:t>
                      </a:r>
                    </a:p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 There is little time for discussion</a:t>
                      </a:r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Concede gracefully</a:t>
                      </a:r>
                    </a:p>
                    <a:p>
                      <a:r>
                        <a:rPr lang="en-US" sz="1000" dirty="0"/>
                        <a:t>Plant seeds</a:t>
                      </a:r>
                    </a:p>
                    <a:p>
                      <a:r>
                        <a:rPr lang="en-US" sz="1000" dirty="0"/>
                        <a:t>Satisfy complaints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 dirty="0"/>
                        <a:t>Allowing questionable decisions</a:t>
                      </a:r>
                      <a:r>
                        <a:rPr lang="en-US" sz="1000" dirty="0"/>
                        <a:t>: not challenging decisions you have doubts about; not “rocking the boat”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 dirty="0"/>
                        <a:t>Bending rules</a:t>
                      </a:r>
                      <a:r>
                        <a:rPr lang="en-US" sz="1000" dirty="0"/>
                        <a:t>: allowing exceptions to rules or standards; overlooking violations or substandard performance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731786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2C5E7A0-91B9-0430-393D-682D892E7976}"/>
              </a:ext>
            </a:extLst>
          </p:cNvPr>
          <p:cNvSpPr txBox="1"/>
          <p:nvPr/>
        </p:nvSpPr>
        <p:spPr>
          <a:xfrm>
            <a:off x="3581400" y="152401"/>
            <a:ext cx="6166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libri"/>
              </a:rPr>
              <a:t>Effective use of the five conflict-handling modes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A67084-1DEA-4484-E356-9EC904DA3B74}"/>
              </a:ext>
            </a:extLst>
          </p:cNvPr>
          <p:cNvSpPr txBox="1"/>
          <p:nvPr/>
        </p:nvSpPr>
        <p:spPr>
          <a:xfrm>
            <a:off x="1588008" y="6583681"/>
            <a:ext cx="4657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prstClr val="black"/>
                </a:solidFill>
                <a:latin typeface="Calibri"/>
              </a:rPr>
              <a:t>Source:  K. Thomas, Introduction to Conflict Management, Myers-Briggs</a:t>
            </a:r>
          </a:p>
        </p:txBody>
      </p:sp>
    </p:spTree>
    <p:extLst>
      <p:ext uri="{BB962C8B-B14F-4D97-AF65-F5344CB8AC3E}">
        <p14:creationId xmlns:p14="http://schemas.microsoft.com/office/powerpoint/2010/main" val="967226440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23297-8829-2A1B-5424-83C6CCB73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of Defensive-Supportive Communication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23B27-ED53-12D5-AE2D-3CAF6170F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12" y="1556950"/>
            <a:ext cx="9278502" cy="492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01950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346AF-865F-4457-B84B-EB0AFA95C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60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Best Practices for Managing “Hot” Interpersonal Conflict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4077BD7-BE14-47FE-A05D-D6A74F5C917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1" y="655320"/>
          <a:ext cx="8382001" cy="6040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6229">
                  <a:extLst>
                    <a:ext uri="{9D8B030D-6E8A-4147-A177-3AD203B41FA5}">
                      <a16:colId xmlns:a16="http://schemas.microsoft.com/office/drawing/2014/main" val="641355975"/>
                    </a:ext>
                  </a:extLst>
                </a:gridCol>
                <a:gridCol w="1516743">
                  <a:extLst>
                    <a:ext uri="{9D8B030D-6E8A-4147-A177-3AD203B41FA5}">
                      <a16:colId xmlns:a16="http://schemas.microsoft.com/office/drawing/2014/main" val="2729747051"/>
                    </a:ext>
                  </a:extLst>
                </a:gridCol>
                <a:gridCol w="5109029">
                  <a:extLst>
                    <a:ext uri="{9D8B030D-6E8A-4147-A177-3AD203B41FA5}">
                      <a16:colId xmlns:a16="http://schemas.microsoft.com/office/drawing/2014/main" val="22597802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PRACTICE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ACTIONS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BEHAVIORS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6127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Managing self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Reflect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Observe your emotional reactions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Identify your interpretations of others’ intentions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Explore what your interpretation might say about you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2517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Reframe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Invent alternative interpretations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Consider why you might be missing what others’ see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Extend to others the same rights you claim for yourself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6823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Managing conversations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Dig into divisive topics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Treat people’s concerns and interest as legitimate topics of conversation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Make your reactions public. State your concerns, beliefs, and data that shape your views and ask others to do the same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Acknowledge any puzzles or “binds” that you experience. Invite others to help you address them.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2506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Examine competing views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Explore competing beliefs, relying on data everyone (not just you) considers valid.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Ask others what they are feeling and thinking and what leads them to feel/think that way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Examine how different team members’ interests relate to the interests of the team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7604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Managing relationships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Build grounded trust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Build grounded trust – trust based on recognition of each person’s assets and liabilities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Maintain the right to make mistakes and extend the same right to others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Assume responsibility for learning from mistakes and help others on the team do to the same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643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Target key relationships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Target for investment those relationships operating along organizational failures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Map patterns of interactions that affect the team’s ability to make decisions together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Use conflicts to alter those dynamics that undermine the team’s effectiveness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2382292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CBD9C-7AFC-436C-98DF-CFF07630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F855F4A-39AA-47A4-BDEA-7D5D4AA18EE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42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6E9454-CAD1-4DE2-8162-44E4B6000B01}"/>
              </a:ext>
            </a:extLst>
          </p:cNvPr>
          <p:cNvSpPr txBox="1"/>
          <p:nvPr/>
        </p:nvSpPr>
        <p:spPr>
          <a:xfrm>
            <a:off x="1524000" y="6477000"/>
            <a:ext cx="3553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00" dirty="0">
                <a:solidFill>
                  <a:prstClr val="black"/>
                </a:solidFill>
                <a:latin typeface="Calibri"/>
              </a:rPr>
              <a:t>Source: Edmondson &amp; Smith Too Hot to Handle?</a:t>
            </a:r>
          </a:p>
          <a:p>
            <a:pPr defTabSz="457200"/>
            <a:r>
              <a:rPr lang="en-US" sz="1000" i="1" dirty="0">
                <a:solidFill>
                  <a:prstClr val="black"/>
                </a:solidFill>
                <a:latin typeface="Calibri"/>
              </a:rPr>
              <a:t>California Management Review 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Fall 2006 </a:t>
            </a:r>
          </a:p>
        </p:txBody>
      </p:sp>
    </p:spTree>
    <p:extLst>
      <p:ext uri="{BB962C8B-B14F-4D97-AF65-F5344CB8AC3E}">
        <p14:creationId xmlns:p14="http://schemas.microsoft.com/office/powerpoint/2010/main" val="4085671396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D734F3-F41F-EC41-65D6-5220786CD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5219307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Contact information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 Gail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Fann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Thomas, EdD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36302D-E0A7-F213-8910-95A267039D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6692" y="2533476"/>
            <a:ext cx="5219307" cy="35374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>
              <a:buFont typeface="Arial" panose="020B0604020202020204" pitchFamily="34" charset="0"/>
              <a:buChar char="•"/>
            </a:pPr>
            <a:endParaRPr lang="en-US" u="sng" dirty="0">
              <a:hlinkClick r:id="rId2"/>
            </a:endParaRPr>
          </a:p>
          <a:p>
            <a:pPr marL="0" indent="0">
              <a:buNone/>
            </a:pPr>
            <a:r>
              <a:rPr lang="en-US" u="sng" dirty="0">
                <a:hlinkClick r:id="rId2"/>
              </a:rPr>
              <a:t>https://www.linkedin.com/in/gail-fann-thomas-12a7b723/</a:t>
            </a:r>
            <a:r>
              <a:rPr lang="en-US" u="sng" dirty="0"/>
              <a:t>  </a:t>
            </a:r>
          </a:p>
          <a:p>
            <a:pPr marL="0" indent="0">
              <a:buNone/>
            </a:pPr>
            <a:r>
              <a:rPr lang="en-US" dirty="0"/>
              <a:t>gailfannthomas53@gmail.com</a:t>
            </a:r>
          </a:p>
          <a:p>
            <a:pPr marL="0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person smiling at camera&#10;&#10;Description automatically generated">
            <a:extLst>
              <a:ext uri="{FF2B5EF4-FFF2-40B4-BE49-F238E27FC236}">
                <a16:creationId xmlns:a16="http://schemas.microsoft.com/office/drawing/2014/main" id="{29619D51-0FDB-00BE-6705-8C851937B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242" y="787114"/>
            <a:ext cx="4227016" cy="528377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54A2A4D-19EF-3552-F383-6AD9587C8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9208F0F-2734-3945-8FD0-EEB19CF41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2CFF5D9-43B9-9D58-6F3F-25041716D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280610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F86756-1C67-0632-9695-6FC455E40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38" y="654489"/>
            <a:ext cx="10335603" cy="902461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F0F7E7-86F3-D3C3-C11F-D01ECDD6C800}"/>
              </a:ext>
            </a:extLst>
          </p:cNvPr>
          <p:cNvSpPr/>
          <p:nvPr/>
        </p:nvSpPr>
        <p:spPr>
          <a:xfrm>
            <a:off x="6079222" y="3778380"/>
            <a:ext cx="4667250" cy="1052901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Self awareness, perceptions of others, and situational factors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Cognitive frame and emotional responses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Conflict-handling preferences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Behavior and others’ reactions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027DD0-8C62-E8C1-BD22-9B4B68D7F8D5}"/>
              </a:ext>
            </a:extLst>
          </p:cNvPr>
          <p:cNvSpPr/>
          <p:nvPr/>
        </p:nvSpPr>
        <p:spPr>
          <a:xfrm>
            <a:off x="6076610" y="4948518"/>
            <a:ext cx="4676775" cy="10529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Identify type of conflict that might underlie a hard conversation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Managing emotions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Building core soft skills that enable productive hard conversations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34700B-A114-9BEF-AEF2-AF4DC0555020}"/>
              </a:ext>
            </a:extLst>
          </p:cNvPr>
          <p:cNvSpPr/>
          <p:nvPr/>
        </p:nvSpPr>
        <p:spPr>
          <a:xfrm>
            <a:off x="6075860" y="2562386"/>
            <a:ext cx="4676775" cy="104854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What happens when one’s views differ from another’s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Analysis and assessment of constructive and destructive conversations using the process model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F46ADB-0DFE-34A5-273D-4937900340B5}"/>
              </a:ext>
            </a:extLst>
          </p:cNvPr>
          <p:cNvSpPr/>
          <p:nvPr/>
        </p:nvSpPr>
        <p:spPr>
          <a:xfrm>
            <a:off x="6066335" y="1374069"/>
            <a:ext cx="4676775" cy="1052898"/>
          </a:xfrm>
          <a:prstGeom prst="roundRect">
            <a:avLst/>
          </a:prstGeom>
          <a:solidFill>
            <a:srgbClr val="19AA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Definitions of hard conversations and conflict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Goal of hard conversations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Triggers for managers, co-workers, and direct reports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Threats that make conversations hard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8500FD-1CBD-3C50-0B87-45D499BDED97}"/>
              </a:ext>
            </a:extLst>
          </p:cNvPr>
          <p:cNvSpPr/>
          <p:nvPr/>
        </p:nvSpPr>
        <p:spPr>
          <a:xfrm>
            <a:off x="1237159" y="1374069"/>
            <a:ext cx="4676775" cy="1052900"/>
          </a:xfrm>
          <a:prstGeom prst="roundRect">
            <a:avLst/>
          </a:prstGeom>
          <a:solidFill>
            <a:srgbClr val="19AA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Hard Conversations and Relationship to Conflict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40DB487-5D3F-11BC-6777-34A08D380A39}"/>
              </a:ext>
            </a:extLst>
          </p:cNvPr>
          <p:cNvSpPr/>
          <p:nvPr/>
        </p:nvSpPr>
        <p:spPr>
          <a:xfrm>
            <a:off x="1237160" y="2562386"/>
            <a:ext cx="4676774" cy="1052900"/>
          </a:xfrm>
          <a:prstGeom prst="roundRect">
            <a:avLst/>
          </a:prstGeom>
          <a:solidFill>
            <a:srgbClr val="8CB8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 Process Model for Hard Conversations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942725-EC99-0EB6-313E-7D9B48A4A36F}"/>
              </a:ext>
            </a:extLst>
          </p:cNvPr>
          <p:cNvSpPr/>
          <p:nvPr/>
        </p:nvSpPr>
        <p:spPr>
          <a:xfrm>
            <a:off x="1237159" y="3769055"/>
            <a:ext cx="4667249" cy="1052900"/>
          </a:xfrm>
          <a:prstGeom prst="roundRect">
            <a:avLst/>
          </a:prstGeom>
          <a:solidFill>
            <a:srgbClr val="8CB8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Diagnostics to Assess Employees’ Ability to Handle Hard Conversations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A426C3C-BD33-9B83-3202-6ACBDC0D4C3A}"/>
              </a:ext>
            </a:extLst>
          </p:cNvPr>
          <p:cNvSpPr/>
          <p:nvPr/>
        </p:nvSpPr>
        <p:spPr>
          <a:xfrm>
            <a:off x="1246684" y="4948518"/>
            <a:ext cx="4657724" cy="1052900"/>
          </a:xfrm>
          <a:prstGeom prst="roundRect">
            <a:avLst/>
          </a:prstGeom>
          <a:solidFill>
            <a:srgbClr val="8CB8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Helpful Skills for Improving Ability to Engage in Hard Conversations</a:t>
            </a:r>
          </a:p>
        </p:txBody>
      </p:sp>
    </p:spTree>
    <p:extLst>
      <p:ext uri="{BB962C8B-B14F-4D97-AF65-F5344CB8AC3E}">
        <p14:creationId xmlns:p14="http://schemas.microsoft.com/office/powerpoint/2010/main" val="380440007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BCF0EB26-D2E1-F4A4-C656-AF9DE1F53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3F0242-F619-D564-0DDC-4B98019A127B}"/>
              </a:ext>
            </a:extLst>
          </p:cNvPr>
          <p:cNvSpPr/>
          <p:nvPr/>
        </p:nvSpPr>
        <p:spPr>
          <a:xfrm>
            <a:off x="0" y="1498340"/>
            <a:ext cx="5927092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Open Sans"/>
                <a:ea typeface="+mn-ea"/>
                <a:cs typeface="+mn-cs"/>
              </a:rPr>
              <a:t>A POPULAR TOPIC!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 w="0"/>
              <a:solidFill>
                <a:srgbClr val="755DD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Open Sans"/>
                <a:ea typeface="+mn-ea"/>
                <a:cs typeface="+mn-cs"/>
              </a:rPr>
              <a:t>Difficult conversations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Open Sans"/>
                <a:ea typeface="+mn-ea"/>
                <a:cs typeface="+mn-cs"/>
              </a:rPr>
              <a:t>Crucial conversations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Open Sans"/>
                <a:ea typeface="+mn-ea"/>
                <a:cs typeface="+mn-cs"/>
              </a:rPr>
              <a:t>Fierce conversations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Open Sans"/>
                <a:ea typeface="+mn-ea"/>
                <a:cs typeface="+mn-cs"/>
              </a:rPr>
              <a:t>Radical candor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 w="0"/>
              <a:solidFill>
                <a:schemeClr val="bg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Open Sans"/>
                <a:ea typeface="+mn-ea"/>
                <a:cs typeface="+mn-cs"/>
              </a:rPr>
              <a:t>HARD CONVERSATIONS</a:t>
            </a:r>
          </a:p>
        </p:txBody>
      </p:sp>
      <p:pic>
        <p:nvPicPr>
          <p:cNvPr id="9" name="Picture 8" descr="A black and white text&#10;&#10;Description automatically generated">
            <a:extLst>
              <a:ext uri="{FF2B5EF4-FFF2-40B4-BE49-F238E27FC236}">
                <a16:creationId xmlns:a16="http://schemas.microsoft.com/office/drawing/2014/main" id="{07158F3F-1CF1-016E-A930-8E1F539541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1" y="170819"/>
            <a:ext cx="2457902" cy="49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35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ople discussing">
            <a:extLst>
              <a:ext uri="{FF2B5EF4-FFF2-40B4-BE49-F238E27FC236}">
                <a16:creationId xmlns:a16="http://schemas.microsoft.com/office/drawing/2014/main" id="{C1A7DD98-281E-DB0A-935E-A20146D0C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" r="23298" b="247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FA514A-6E72-D026-883C-8291DBD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The research is clear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16974-F9BC-A304-146B-7F8D66588F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b="1"/>
              <a:t>Complex problems require different viewpoints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719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2B929-9570-8AF5-D3E7-12C9C6056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38" y="797364"/>
            <a:ext cx="10335603" cy="902461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3658B"/>
                </a:solidFill>
              </a:rPr>
              <a:t>But different viewpoints often call </a:t>
            </a:r>
            <a:br>
              <a:rPr lang="en-US" dirty="0">
                <a:solidFill>
                  <a:srgbClr val="43658B"/>
                </a:solidFill>
              </a:rPr>
            </a:br>
            <a:r>
              <a:rPr lang="en-US" dirty="0">
                <a:solidFill>
                  <a:srgbClr val="43658B"/>
                </a:solidFill>
              </a:rPr>
              <a:t>for hard conversations</a:t>
            </a:r>
          </a:p>
        </p:txBody>
      </p:sp>
      <p:pic>
        <p:nvPicPr>
          <p:cNvPr id="4098" name="Picture 2" descr="Muskoxen Headbutts May Cause Brain Damage: Study | The Scientist Magazine®">
            <a:extLst>
              <a:ext uri="{FF2B5EF4-FFF2-40B4-BE49-F238E27FC236}">
                <a16:creationId xmlns:a16="http://schemas.microsoft.com/office/drawing/2014/main" id="{D4FB281F-B281-C7C4-F7A2-947254E8A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57401"/>
            <a:ext cx="8771022" cy="4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81381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09AC4-A3EA-D624-0782-2B3D22B91D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764" y="1520482"/>
            <a:ext cx="5286212" cy="454694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800" dirty="0">
                <a:latin typeface="+mn-lt"/>
              </a:rPr>
              <a:t>U</a:t>
            </a:r>
            <a:r>
              <a:rPr lang="en-US" sz="2800" b="0" i="0" dirty="0">
                <a:effectLst/>
                <a:latin typeface="+mn-lt"/>
              </a:rPr>
              <a:t>neasy discussions between organizational members who care about </a:t>
            </a:r>
            <a:r>
              <a:rPr lang="en-US" sz="2800" dirty="0"/>
              <a:t>an</a:t>
            </a:r>
            <a:r>
              <a:rPr lang="en-US" sz="2800" b="0" i="0" dirty="0">
                <a:effectLst/>
                <a:latin typeface="+mn-lt"/>
              </a:rPr>
              <a:t> issue, have different perspectives, and may experience strong emotions.</a:t>
            </a:r>
          </a:p>
          <a:p>
            <a:pPr marL="0" indent="0">
              <a:buNone/>
            </a:pPr>
            <a:r>
              <a:rPr lang="en-US" sz="2800" dirty="0"/>
              <a:t>Hard conversations can occur with </a:t>
            </a:r>
            <a:r>
              <a:rPr lang="en-US" sz="2800" b="0" i="0" dirty="0">
                <a:effectLst/>
                <a:latin typeface="+mn-lt"/>
              </a:rPr>
              <a:t>direct reports, co-workers, </a:t>
            </a:r>
            <a:r>
              <a:rPr lang="en-US" sz="2800" dirty="0"/>
              <a:t>managers</a:t>
            </a:r>
            <a:r>
              <a:rPr lang="en-US" sz="2800" b="0" i="0" dirty="0">
                <a:effectLst/>
                <a:latin typeface="+mn-lt"/>
              </a:rPr>
              <a:t>, or external constituents.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E71D7D-DBDB-7C56-70FE-4A368763B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037B7F"/>
                </a:solidFill>
              </a:rPr>
              <a:t>Definition of Hard Conversations</a:t>
            </a:r>
            <a:endParaRPr lang="en-US" i="1" dirty="0">
              <a:solidFill>
                <a:srgbClr val="037B7F"/>
              </a:solidFill>
            </a:endParaRPr>
          </a:p>
        </p:txBody>
      </p:sp>
      <p:pic>
        <p:nvPicPr>
          <p:cNvPr id="5" name="Picture 4" descr="A group of medical professionals in scrubs&#10;&#10;Description automatically generated">
            <a:extLst>
              <a:ext uri="{FF2B5EF4-FFF2-40B4-BE49-F238E27FC236}">
                <a16:creationId xmlns:a16="http://schemas.microsoft.com/office/drawing/2014/main" id="{E678DCB8-E48D-8149-1616-0770098951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73" y="1762052"/>
            <a:ext cx="6006027" cy="400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0083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Custom 2">
      <a:dk1>
        <a:srgbClr val="54575B"/>
      </a:dk1>
      <a:lt1>
        <a:srgbClr val="FFFFFF"/>
      </a:lt1>
      <a:dk2>
        <a:srgbClr val="8CB80F"/>
      </a:dk2>
      <a:lt2>
        <a:srgbClr val="19AABA"/>
      </a:lt2>
      <a:accent1>
        <a:srgbClr val="DC500A"/>
      </a:accent1>
      <a:accent2>
        <a:srgbClr val="EBBA17"/>
      </a:accent2>
      <a:accent3>
        <a:srgbClr val="AE1237"/>
      </a:accent3>
      <a:accent4>
        <a:srgbClr val="C72E75"/>
      </a:accent4>
      <a:accent5>
        <a:srgbClr val="117782"/>
      </a:accent5>
      <a:accent6>
        <a:srgbClr val="62A342"/>
      </a:accent6>
      <a:hlink>
        <a:srgbClr val="552062"/>
      </a:hlink>
      <a:folHlink>
        <a:srgbClr val="000000"/>
      </a:folHlink>
    </a:clrScheme>
    <a:fontScheme name="The Myers-Briggs Company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The Myers-Briggs Company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B19F908C9A1542A361782272DBF282" ma:contentTypeVersion="4" ma:contentTypeDescription="Create a new document." ma:contentTypeScope="" ma:versionID="6972a8b0b519918b71c6233fb0c9d144">
  <xsd:schema xmlns:xsd="http://www.w3.org/2001/XMLSchema" xmlns:xs="http://www.w3.org/2001/XMLSchema" xmlns:p="http://schemas.microsoft.com/office/2006/metadata/properties" xmlns:ns3="295cb88b-d45a-4876-a0a8-1f69c47b8c06" targetNamespace="http://schemas.microsoft.com/office/2006/metadata/properties" ma:root="true" ma:fieldsID="f7089cbd4209071933423d8a9cea76e9" ns3:_="">
    <xsd:import namespace="295cb88b-d45a-4876-a0a8-1f69c47b8c0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cb88b-d45a-4876-a0a8-1f69c47b8c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94AB62B-BD3C-4295-AB4B-CF11823F7F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cb88b-d45a-4876-a0a8-1f69c47b8c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DD8119-519B-4CEE-B7DC-774078E357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AB745C-3AC4-4813-B52E-1AFB2FFDB031}">
  <ds:schemaRefs>
    <ds:schemaRef ds:uri="295cb88b-d45a-4876-a0a8-1f69c47b8c06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15988</TotalTime>
  <Words>3489</Words>
  <Application>Microsoft Office PowerPoint</Application>
  <PresentationFormat>Widescreen</PresentationFormat>
  <Paragraphs>566</Paragraphs>
  <Slides>43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Arial Black</vt:lpstr>
      <vt:lpstr>Calibri</vt:lpstr>
      <vt:lpstr>Google Sans</vt:lpstr>
      <vt:lpstr>Open Sans</vt:lpstr>
      <vt:lpstr>Open Sans Semibold</vt:lpstr>
      <vt:lpstr>Office Theme</vt:lpstr>
      <vt:lpstr>1_Office Theme</vt:lpstr>
      <vt:lpstr>3_Office Theme</vt:lpstr>
      <vt:lpstr> Navigating Hard Conversations with Managers, Peers, and Direct Reports</vt:lpstr>
      <vt:lpstr>Before We Get Started</vt:lpstr>
      <vt:lpstr>Gail Fann Thomas, EdD</vt:lpstr>
      <vt:lpstr>Poll</vt:lpstr>
      <vt:lpstr>Agenda</vt:lpstr>
      <vt:lpstr>PowerPoint Presentation</vt:lpstr>
      <vt:lpstr>The research is clear </vt:lpstr>
      <vt:lpstr>But different viewpoints often call  for hard conversations</vt:lpstr>
      <vt:lpstr>Definition of Hard Conversations</vt:lpstr>
      <vt:lpstr>PowerPoint Presentation</vt:lpstr>
      <vt:lpstr>PowerPoint Presentation</vt:lpstr>
      <vt:lpstr>What issues might trigger hard conversations between managers and their direct reports? (participant responses)</vt:lpstr>
      <vt:lpstr>What issues might trigger hard conversations among co-workers? (participant responses)</vt:lpstr>
      <vt:lpstr>What issues might trigger hard conversations with external constituents? (participant responses)</vt:lpstr>
      <vt:lpstr>Which conversations are the most difficult? (POLL)</vt:lpstr>
      <vt:lpstr>What makes these conversations so hard? (What’s the threat?) (participant responses)</vt:lpstr>
      <vt:lpstr>Agenda</vt:lpstr>
      <vt:lpstr>The Process Model What happens when one’s views differ from another’s? </vt:lpstr>
      <vt:lpstr>Agenda</vt:lpstr>
      <vt:lpstr>How self aware are your employees/clients?</vt:lpstr>
      <vt:lpstr>What situational factors might be contributing to hard conversations in their workplace?</vt:lpstr>
      <vt:lpstr>How do they make sense of hard conversations? </vt:lpstr>
      <vt:lpstr>PowerPoint Presentation</vt:lpstr>
      <vt:lpstr>The TKI assesses individual and team conflict-handling approaches</vt:lpstr>
      <vt:lpstr>Other assessment tools related to an ability to engage in hard conversations</vt:lpstr>
      <vt:lpstr>Have they assessed their behavior and reactions to others during a hard conversation?</vt:lpstr>
      <vt:lpstr>Agenda</vt:lpstr>
      <vt:lpstr>PowerPoint Presentation</vt:lpstr>
      <vt:lpstr>Identify Emotions and Unmet Needs</vt:lpstr>
      <vt:lpstr>Build These Core Soft Skills</vt:lpstr>
      <vt:lpstr>Using “I” Statements</vt:lpstr>
      <vt:lpstr>Hard conversations – what to do before, during, and after</vt:lpstr>
      <vt:lpstr>Keys for Managing Hard Conversations</vt:lpstr>
      <vt:lpstr>Hard Conversations Coaching Prompts</vt:lpstr>
      <vt:lpstr>Questions?  Insights?</vt:lpstr>
      <vt:lpstr>Podcast, Webinars, Team Conflict Assessment</vt:lpstr>
      <vt:lpstr>Suggested Reading</vt:lpstr>
      <vt:lpstr>BACKUP SLIDES</vt:lpstr>
      <vt:lpstr>Develop skills for managing three types of conflict</vt:lpstr>
      <vt:lpstr>PowerPoint Presentation</vt:lpstr>
      <vt:lpstr>Model of Defensive-Supportive Communication</vt:lpstr>
      <vt:lpstr>Best Practices for Managing “Hot” Interpersonal Conflict</vt:lpstr>
      <vt:lpstr>Contact information  for Gail Fann Thomas, EdD</vt:lpstr>
    </vt:vector>
  </TitlesOfParts>
  <Company>CPP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 Collins</dc:creator>
  <cp:lastModifiedBy>Gail Thomas</cp:lastModifiedBy>
  <cp:revision>448</cp:revision>
  <cp:lastPrinted>2024-05-30T05:46:11Z</cp:lastPrinted>
  <dcterms:created xsi:type="dcterms:W3CDTF">2018-05-21T13:55:24Z</dcterms:created>
  <dcterms:modified xsi:type="dcterms:W3CDTF">2024-05-31T08:34:36Z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0x010100AFB19F908C9A1542A361782272DBF282</vt:lpwstr>
  </property>
  <property fmtid="{D5CDD505-2E9C-101B-9397-08002B2CF9AE}" pid="3" name="MediaServiceImageTags">
    <vt:lpwstr/>
  </property>
</Properties>
</file>