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sldIdLst>
    <p:sldId id="256" r:id="rId5"/>
    <p:sldId id="1900" r:id="rId6"/>
    <p:sldId id="1992" r:id="rId7"/>
    <p:sldId id="1948" r:id="rId8"/>
    <p:sldId id="2011" r:id="rId9"/>
    <p:sldId id="1990" r:id="rId10"/>
    <p:sldId id="2015" r:id="rId11"/>
    <p:sldId id="1999" r:id="rId12"/>
    <p:sldId id="1994" r:id="rId13"/>
    <p:sldId id="1962" r:id="rId14"/>
    <p:sldId id="1997" r:id="rId15"/>
    <p:sldId id="1963" r:id="rId16"/>
    <p:sldId id="1883" r:id="rId17"/>
    <p:sldId id="1952" r:id="rId18"/>
    <p:sldId id="1888" r:id="rId19"/>
    <p:sldId id="1995" r:id="rId20"/>
    <p:sldId id="2017" r:id="rId21"/>
    <p:sldId id="1998" r:id="rId22"/>
    <p:sldId id="1965" r:id="rId23"/>
    <p:sldId id="415" r:id="rId24"/>
    <p:sldId id="1970" r:id="rId25"/>
    <p:sldId id="2012" r:id="rId26"/>
    <p:sldId id="1982" r:id="rId27"/>
    <p:sldId id="2002" r:id="rId28"/>
    <p:sldId id="2004" r:id="rId29"/>
    <p:sldId id="2013" r:id="rId30"/>
    <p:sldId id="1971" r:id="rId31"/>
    <p:sldId id="1884" r:id="rId32"/>
    <p:sldId id="2000" r:id="rId33"/>
    <p:sldId id="2001" r:id="rId34"/>
    <p:sldId id="462" r:id="rId35"/>
    <p:sldId id="2016" r:id="rId36"/>
    <p:sldId id="1983" r:id="rId37"/>
    <p:sldId id="509" r:id="rId38"/>
    <p:sldId id="510" r:id="rId39"/>
    <p:sldId id="2014" r:id="rId40"/>
    <p:sldId id="1984" r:id="rId41"/>
    <p:sldId id="2006" r:id="rId42"/>
    <p:sldId id="2008" r:id="rId43"/>
    <p:sldId id="2009" r:id="rId44"/>
    <p:sldId id="1955" r:id="rId45"/>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528D2616-8088-4FB3-AABA-6EC3DC16CED3}">
          <p14:sldIdLst/>
        </p14:section>
        <p14:section name="Template" id="{342EB076-A606-4BF0-9A3A-5141413DAA09}">
          <p14:sldIdLst>
            <p14:sldId id="256"/>
            <p14:sldId id="1900"/>
            <p14:sldId id="1992"/>
            <p14:sldId id="1948"/>
            <p14:sldId id="2011"/>
            <p14:sldId id="1990"/>
            <p14:sldId id="2015"/>
            <p14:sldId id="1999"/>
            <p14:sldId id="1994"/>
            <p14:sldId id="1962"/>
            <p14:sldId id="1997"/>
            <p14:sldId id="1963"/>
            <p14:sldId id="1883"/>
            <p14:sldId id="1952"/>
            <p14:sldId id="1888"/>
            <p14:sldId id="1995"/>
            <p14:sldId id="2017"/>
            <p14:sldId id="1998"/>
            <p14:sldId id="1965"/>
            <p14:sldId id="415"/>
            <p14:sldId id="1970"/>
            <p14:sldId id="2012"/>
            <p14:sldId id="1982"/>
            <p14:sldId id="2002"/>
            <p14:sldId id="2004"/>
            <p14:sldId id="2013"/>
            <p14:sldId id="1971"/>
            <p14:sldId id="1884"/>
            <p14:sldId id="2000"/>
            <p14:sldId id="2001"/>
            <p14:sldId id="462"/>
            <p14:sldId id="2016"/>
            <p14:sldId id="1983"/>
            <p14:sldId id="509"/>
            <p14:sldId id="510"/>
            <p14:sldId id="2014"/>
            <p14:sldId id="1984"/>
            <p14:sldId id="2006"/>
            <p14:sldId id="2008"/>
            <p14:sldId id="2009"/>
            <p14:sldId id="195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A342"/>
    <a:srgbClr val="4D712C"/>
    <a:srgbClr val="244C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88" autoAdjust="0"/>
    <p:restoredTop sz="95706" autoAdjust="0"/>
  </p:normalViewPr>
  <p:slideViewPr>
    <p:cSldViewPr snapToGrid="0">
      <p:cViewPr varScale="1">
        <p:scale>
          <a:sx n="112" d="100"/>
          <a:sy n="112" d="100"/>
        </p:scale>
        <p:origin x="778" y="77"/>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5T05:54:22.377"/>
    </inkml:context>
    <inkml:brush xml:id="br0">
      <inkml:brushProperty name="width" value="0.025" units="cm"/>
      <inkml:brushProperty name="height" value="0.15" units="cm"/>
      <inkml:brushProperty name="color" value="#E71224"/>
      <inkml:brushProperty name="ignorePressure" value="1"/>
      <inkml:brushProperty name="inkEffects" value="pencil"/>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5T05:54:23.070"/>
    </inkml:context>
    <inkml:brush xml:id="br0">
      <inkml:brushProperty name="width" value="0.025" units="cm"/>
      <inkml:brushProperty name="height" value="0.15" units="cm"/>
      <inkml:brushProperty name="color" value="#E71224"/>
      <inkml:brushProperty name="ignorePressure" value="1"/>
      <inkml:brushProperty name="inkEffects" value="pencil"/>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5T05:54:24.027"/>
    </inkml:context>
    <inkml:brush xml:id="br0">
      <inkml:brushProperty name="width" value="0.025" units="cm"/>
      <inkml:brushProperty name="height" value="0.15" units="cm"/>
      <inkml:brushProperty name="color" value="#E71224"/>
      <inkml:brushProperty name="ignorePressure" value="1"/>
      <inkml:brushProperty name="inkEffects" value="pencil"/>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5T05:54:24.525"/>
    </inkml:context>
    <inkml:brush xml:id="br0">
      <inkml:brushProperty name="width" value="0.025" units="cm"/>
      <inkml:brushProperty name="height" value="0.15" units="cm"/>
      <inkml:brushProperty name="color" value="#E71224"/>
      <inkml:brushProperty name="ignorePressure" value="1"/>
      <inkml:brushProperty name="inkEffects" value="pencil"/>
    </inkml:brush>
  </inkml:definitions>
  <inkml:trace contextRef="#ctx0" brushRef="#br0">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GB" dirty="0"/>
          </a:p>
        </p:txBody>
      </p:sp>
      <p:sp>
        <p:nvSpPr>
          <p:cNvPr id="3" name="Date Placehold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vl1pPr>
          </a:lstStyle>
          <a:p>
            <a:fld id="{493D69C3-3C69-4EE8-A483-1B4F2CCBC1B5}" type="datetimeFigureOut">
              <a:rPr lang="en-GB" smtClean="0"/>
              <a:t>01/05/2023</a:t>
            </a:fld>
            <a:endParaRPr lang="en-GB" dirty="0"/>
          </a:p>
        </p:txBody>
      </p:sp>
      <p:sp>
        <p:nvSpPr>
          <p:cNvPr id="4" name="Slide Image Placeholder 3"/>
          <p:cNvSpPr>
            <a:spLocks noGrp="1" noRot="1" noChangeAspect="1"/>
          </p:cNvSpPr>
          <p:nvPr>
            <p:ph type="sldImg" idx="2"/>
          </p:nvPr>
        </p:nvSpPr>
        <p:spPr>
          <a:xfrm>
            <a:off x="714375" y="1160463"/>
            <a:ext cx="5575300" cy="3136900"/>
          </a:xfrm>
          <a:prstGeom prst="rect">
            <a:avLst/>
          </a:prstGeom>
          <a:noFill/>
          <a:ln w="12700">
            <a:solidFill>
              <a:prstClr val="black"/>
            </a:solidFill>
          </a:ln>
        </p:spPr>
        <p:txBody>
          <a:bodyPr vert="horz" lIns="93104" tIns="46552" rIns="93104" bIns="46552" rtlCol="0" anchor="ctr"/>
          <a:lstStyle/>
          <a:p>
            <a:endParaRPr lang="en-GB" dirty="0"/>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vl1pPr>
          </a:lstStyle>
          <a:p>
            <a:fld id="{45CD9879-ADEF-4DD3-8034-C69FA85DADA3}" type="slidenum">
              <a:rPr lang="en-GB" smtClean="0"/>
              <a:t>‹#›</a:t>
            </a:fld>
            <a:endParaRPr lang="en-GB" dirty="0"/>
          </a:p>
        </p:txBody>
      </p:sp>
    </p:spTree>
    <p:extLst>
      <p:ext uri="{BB962C8B-B14F-4D97-AF65-F5344CB8AC3E}">
        <p14:creationId xmlns:p14="http://schemas.microsoft.com/office/powerpoint/2010/main" val="375577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CD9879-ADEF-4DD3-8034-C69FA85DADA3}" type="slidenum">
              <a:rPr lang="en-GB" smtClean="0"/>
              <a:t>1</a:t>
            </a:fld>
            <a:endParaRPr lang="en-GB" dirty="0"/>
          </a:p>
        </p:txBody>
      </p:sp>
    </p:spTree>
    <p:extLst>
      <p:ext uri="{BB962C8B-B14F-4D97-AF65-F5344CB8AC3E}">
        <p14:creationId xmlns:p14="http://schemas.microsoft.com/office/powerpoint/2010/main" val="4013257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CD9879-ADEF-4DD3-8034-C69FA85DADA3}" type="slidenum">
              <a:rPr lang="en-GB" smtClean="0"/>
              <a:t>12</a:t>
            </a:fld>
            <a:endParaRPr lang="en-GB" dirty="0"/>
          </a:p>
        </p:txBody>
      </p:sp>
    </p:spTree>
    <p:extLst>
      <p:ext uri="{BB962C8B-B14F-4D97-AF65-F5344CB8AC3E}">
        <p14:creationId xmlns:p14="http://schemas.microsoft.com/office/powerpoint/2010/main" val="3164449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CD9879-ADEF-4DD3-8034-C69FA85DADA3}" type="slidenum">
              <a:rPr lang="en-GB" smtClean="0"/>
              <a:t>13</a:t>
            </a:fld>
            <a:endParaRPr lang="en-GB" dirty="0"/>
          </a:p>
        </p:txBody>
      </p:sp>
    </p:spTree>
    <p:extLst>
      <p:ext uri="{BB962C8B-B14F-4D97-AF65-F5344CB8AC3E}">
        <p14:creationId xmlns:p14="http://schemas.microsoft.com/office/powerpoint/2010/main" val="1050816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CD9879-ADEF-4DD3-8034-C69FA85DADA3}" type="slidenum">
              <a:rPr lang="en-GB" smtClean="0"/>
              <a:t>14</a:t>
            </a:fld>
            <a:endParaRPr lang="en-GB" dirty="0"/>
          </a:p>
        </p:txBody>
      </p:sp>
    </p:spTree>
    <p:extLst>
      <p:ext uri="{BB962C8B-B14F-4D97-AF65-F5344CB8AC3E}">
        <p14:creationId xmlns:p14="http://schemas.microsoft.com/office/powerpoint/2010/main" val="3088872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CD9879-ADEF-4DD3-8034-C69FA85DADA3}" type="slidenum">
              <a:rPr lang="en-GB" smtClean="0"/>
              <a:t>15</a:t>
            </a:fld>
            <a:endParaRPr lang="en-GB" dirty="0"/>
          </a:p>
        </p:txBody>
      </p:sp>
    </p:spTree>
    <p:extLst>
      <p:ext uri="{BB962C8B-B14F-4D97-AF65-F5344CB8AC3E}">
        <p14:creationId xmlns:p14="http://schemas.microsoft.com/office/powerpoint/2010/main" val="1305815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CD9879-ADEF-4DD3-8034-C69FA85DADA3}" type="slidenum">
              <a:rPr lang="en-GB" smtClean="0"/>
              <a:t>18</a:t>
            </a:fld>
            <a:endParaRPr lang="en-GB" dirty="0"/>
          </a:p>
        </p:txBody>
      </p:sp>
    </p:spTree>
    <p:extLst>
      <p:ext uri="{BB962C8B-B14F-4D97-AF65-F5344CB8AC3E}">
        <p14:creationId xmlns:p14="http://schemas.microsoft.com/office/powerpoint/2010/main" val="4255779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CD9879-ADEF-4DD3-8034-C69FA85DADA3}" type="slidenum">
              <a:rPr lang="en-GB" smtClean="0"/>
              <a:t>19</a:t>
            </a:fld>
            <a:endParaRPr lang="en-GB" dirty="0"/>
          </a:p>
        </p:txBody>
      </p:sp>
    </p:spTree>
    <p:extLst>
      <p:ext uri="{BB962C8B-B14F-4D97-AF65-F5344CB8AC3E}">
        <p14:creationId xmlns:p14="http://schemas.microsoft.com/office/powerpoint/2010/main" val="1564966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mode is scored independently</a:t>
            </a:r>
            <a:r>
              <a:rPr lang="en-US" baseline="0" dirty="0"/>
              <a:t>  - ipsative scale – does not equal 100%</a:t>
            </a:r>
          </a:p>
          <a:p>
            <a:r>
              <a:rPr lang="en-US" baseline="0" dirty="0"/>
              <a:t>Each mode is normed separately</a:t>
            </a:r>
          </a:p>
          <a:p>
            <a:r>
              <a:rPr lang="en-US" baseline="0" dirty="0"/>
              <a:t>Designed to reduce social desirability</a:t>
            </a:r>
            <a:endParaRPr lang="en-US" dirty="0"/>
          </a:p>
        </p:txBody>
      </p:sp>
      <p:sp>
        <p:nvSpPr>
          <p:cNvPr id="4" name="Slide Number Placeholder 3"/>
          <p:cNvSpPr>
            <a:spLocks noGrp="1"/>
          </p:cNvSpPr>
          <p:nvPr>
            <p:ph type="sldNum" sz="quarter" idx="10"/>
          </p:nvPr>
        </p:nvSpPr>
        <p:spPr/>
        <p:txBody>
          <a:bodyPr/>
          <a:lstStyle/>
          <a:p>
            <a:pPr>
              <a:defRPr/>
            </a:pPr>
            <a:fld id="{20DF3C1C-DEE5-48FC-AA2C-9A2E9F72BEFE}" type="slidenum">
              <a:rPr lang="en-US" smtClean="0"/>
              <a:pPr>
                <a:defRPr/>
              </a:pPr>
              <a:t>20</a:t>
            </a:fld>
            <a:endParaRPr lang="en-US" dirty="0"/>
          </a:p>
        </p:txBody>
      </p:sp>
    </p:spTree>
    <p:extLst>
      <p:ext uri="{BB962C8B-B14F-4D97-AF65-F5344CB8AC3E}">
        <p14:creationId xmlns:p14="http://schemas.microsoft.com/office/powerpoint/2010/main" val="3197326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CD9879-ADEF-4DD3-8034-C69FA85DADA3}" type="slidenum">
              <a:rPr lang="en-GB" smtClean="0"/>
              <a:t>21</a:t>
            </a:fld>
            <a:endParaRPr lang="en-GB" dirty="0"/>
          </a:p>
        </p:txBody>
      </p:sp>
    </p:spTree>
    <p:extLst>
      <p:ext uri="{BB962C8B-B14F-4D97-AF65-F5344CB8AC3E}">
        <p14:creationId xmlns:p14="http://schemas.microsoft.com/office/powerpoint/2010/main" val="2190166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CD9879-ADEF-4DD3-8034-C69FA85DADA3}" type="slidenum">
              <a:rPr lang="en-GB" smtClean="0"/>
              <a:t>22</a:t>
            </a:fld>
            <a:endParaRPr lang="en-GB" dirty="0"/>
          </a:p>
        </p:txBody>
      </p:sp>
    </p:spTree>
    <p:extLst>
      <p:ext uri="{BB962C8B-B14F-4D97-AF65-F5344CB8AC3E}">
        <p14:creationId xmlns:p14="http://schemas.microsoft.com/office/powerpoint/2010/main" val="431730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CD9879-ADEF-4DD3-8034-C69FA85DADA3}" type="slidenum">
              <a:rPr lang="en-GB" smtClean="0"/>
              <a:t>23</a:t>
            </a:fld>
            <a:endParaRPr lang="en-GB" dirty="0"/>
          </a:p>
        </p:txBody>
      </p:sp>
    </p:spTree>
    <p:extLst>
      <p:ext uri="{BB962C8B-B14F-4D97-AF65-F5344CB8AC3E}">
        <p14:creationId xmlns:p14="http://schemas.microsoft.com/office/powerpoint/2010/main" val="2967095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31042">
              <a:defRPr/>
            </a:pPr>
            <a:fld id="{45CD9879-ADEF-4DD3-8034-C69FA85DADA3}" type="slidenum">
              <a:rPr lang="en-GB">
                <a:solidFill>
                  <a:prstClr val="black"/>
                </a:solidFill>
                <a:latin typeface="Calibri"/>
              </a:rPr>
              <a:pPr defTabSz="931042">
                <a:defRPr/>
              </a:pPr>
              <a:t>2</a:t>
            </a:fld>
            <a:endParaRPr lang="en-GB" dirty="0">
              <a:solidFill>
                <a:prstClr val="black"/>
              </a:solidFill>
              <a:latin typeface="Calibri"/>
            </a:endParaRPr>
          </a:p>
        </p:txBody>
      </p:sp>
    </p:spTree>
    <p:extLst>
      <p:ext uri="{BB962C8B-B14F-4D97-AF65-F5344CB8AC3E}">
        <p14:creationId xmlns:p14="http://schemas.microsoft.com/office/powerpoint/2010/main" val="3890216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CD9879-ADEF-4DD3-8034-C69FA85DADA3}" type="slidenum">
              <a:rPr lang="en-GB" smtClean="0"/>
              <a:t>24</a:t>
            </a:fld>
            <a:endParaRPr lang="en-GB" dirty="0"/>
          </a:p>
        </p:txBody>
      </p:sp>
    </p:spTree>
    <p:extLst>
      <p:ext uri="{BB962C8B-B14F-4D97-AF65-F5344CB8AC3E}">
        <p14:creationId xmlns:p14="http://schemas.microsoft.com/office/powerpoint/2010/main" val="3759757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CD9879-ADEF-4DD3-8034-C69FA85DADA3}" type="slidenum">
              <a:rPr lang="en-GB" smtClean="0"/>
              <a:t>27</a:t>
            </a:fld>
            <a:endParaRPr lang="en-GB" dirty="0"/>
          </a:p>
        </p:txBody>
      </p:sp>
    </p:spTree>
    <p:extLst>
      <p:ext uri="{BB962C8B-B14F-4D97-AF65-F5344CB8AC3E}">
        <p14:creationId xmlns:p14="http://schemas.microsoft.com/office/powerpoint/2010/main" val="3986697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CD9879-ADEF-4DD3-8034-C69FA85DADA3}" type="slidenum">
              <a:rPr lang="en-GB" smtClean="0"/>
              <a:t>28</a:t>
            </a:fld>
            <a:endParaRPr lang="en-GB" dirty="0"/>
          </a:p>
        </p:txBody>
      </p:sp>
    </p:spTree>
    <p:extLst>
      <p:ext uri="{BB962C8B-B14F-4D97-AF65-F5344CB8AC3E}">
        <p14:creationId xmlns:p14="http://schemas.microsoft.com/office/powerpoint/2010/main" val="112828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CD9879-ADEF-4DD3-8034-C69FA85DADA3}" type="slidenum">
              <a:rPr lang="en-GB" smtClean="0"/>
              <a:t>29</a:t>
            </a:fld>
            <a:endParaRPr lang="en-GB" dirty="0"/>
          </a:p>
        </p:txBody>
      </p:sp>
    </p:spTree>
    <p:extLst>
      <p:ext uri="{BB962C8B-B14F-4D97-AF65-F5344CB8AC3E}">
        <p14:creationId xmlns:p14="http://schemas.microsoft.com/office/powerpoint/2010/main" val="3976010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CD9879-ADEF-4DD3-8034-C69FA85DADA3}" type="slidenum">
              <a:rPr lang="en-GB" smtClean="0"/>
              <a:t>33</a:t>
            </a:fld>
            <a:endParaRPr lang="en-GB" dirty="0"/>
          </a:p>
        </p:txBody>
      </p:sp>
    </p:spTree>
    <p:extLst>
      <p:ext uri="{BB962C8B-B14F-4D97-AF65-F5344CB8AC3E}">
        <p14:creationId xmlns:p14="http://schemas.microsoft.com/office/powerpoint/2010/main" val="2882868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0DF3C1C-DEE5-48FC-AA2C-9A2E9F72BEFE}" type="slidenum">
              <a:rPr lang="en-US" smtClean="0"/>
              <a:pPr>
                <a:defRPr/>
              </a:pPr>
              <a:t>34</a:t>
            </a:fld>
            <a:endParaRPr lang="en-US" dirty="0"/>
          </a:p>
        </p:txBody>
      </p:sp>
    </p:spTree>
    <p:extLst>
      <p:ext uri="{BB962C8B-B14F-4D97-AF65-F5344CB8AC3E}">
        <p14:creationId xmlns:p14="http://schemas.microsoft.com/office/powerpoint/2010/main" val="2735756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CD9879-ADEF-4DD3-8034-C69FA85DADA3}" type="slidenum">
              <a:rPr lang="en-GB" smtClean="0"/>
              <a:t>37</a:t>
            </a:fld>
            <a:endParaRPr lang="en-GB" dirty="0"/>
          </a:p>
        </p:txBody>
      </p:sp>
    </p:spTree>
    <p:extLst>
      <p:ext uri="{BB962C8B-B14F-4D97-AF65-F5344CB8AC3E}">
        <p14:creationId xmlns:p14="http://schemas.microsoft.com/office/powerpoint/2010/main" val="3951428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CD9879-ADEF-4DD3-8034-C69FA85DADA3}" type="slidenum">
              <a:rPr lang="en-GB" smtClean="0"/>
              <a:t>40</a:t>
            </a:fld>
            <a:endParaRPr lang="en-GB" dirty="0"/>
          </a:p>
        </p:txBody>
      </p:sp>
    </p:spTree>
    <p:extLst>
      <p:ext uri="{BB962C8B-B14F-4D97-AF65-F5344CB8AC3E}">
        <p14:creationId xmlns:p14="http://schemas.microsoft.com/office/powerpoint/2010/main" val="1469020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CD9879-ADEF-4DD3-8034-C69FA85DADA3}" type="slidenum">
              <a:rPr lang="en-GB" smtClean="0"/>
              <a:t>3</a:t>
            </a:fld>
            <a:endParaRPr lang="en-GB" dirty="0"/>
          </a:p>
        </p:txBody>
      </p:sp>
    </p:spTree>
    <p:extLst>
      <p:ext uri="{BB962C8B-B14F-4D97-AF65-F5344CB8AC3E}">
        <p14:creationId xmlns:p14="http://schemas.microsoft.com/office/powerpoint/2010/main" val="3011936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CD9879-ADEF-4DD3-8034-C69FA85DADA3}" type="slidenum">
              <a:rPr lang="en-GB" smtClean="0"/>
              <a:t>6</a:t>
            </a:fld>
            <a:endParaRPr lang="en-GB" dirty="0"/>
          </a:p>
        </p:txBody>
      </p:sp>
    </p:spTree>
    <p:extLst>
      <p:ext uri="{BB962C8B-B14F-4D97-AF65-F5344CB8AC3E}">
        <p14:creationId xmlns:p14="http://schemas.microsoft.com/office/powerpoint/2010/main" val="3053193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CD9879-ADEF-4DD3-8034-C69FA85DADA3}" type="slidenum">
              <a:rPr lang="en-GB" smtClean="0"/>
              <a:t>7</a:t>
            </a:fld>
            <a:endParaRPr lang="en-GB" dirty="0"/>
          </a:p>
        </p:txBody>
      </p:sp>
    </p:spTree>
    <p:extLst>
      <p:ext uri="{BB962C8B-B14F-4D97-AF65-F5344CB8AC3E}">
        <p14:creationId xmlns:p14="http://schemas.microsoft.com/office/powerpoint/2010/main" val="2290774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CD9879-ADEF-4DD3-8034-C69FA85DADA3}" type="slidenum">
              <a:rPr lang="en-GB" smtClean="0"/>
              <a:t>8</a:t>
            </a:fld>
            <a:endParaRPr lang="en-GB" dirty="0"/>
          </a:p>
        </p:txBody>
      </p:sp>
    </p:spTree>
    <p:extLst>
      <p:ext uri="{BB962C8B-B14F-4D97-AF65-F5344CB8AC3E}">
        <p14:creationId xmlns:p14="http://schemas.microsoft.com/office/powerpoint/2010/main" val="1264948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CD9879-ADEF-4DD3-8034-C69FA85DADA3}" type="slidenum">
              <a:rPr lang="en-GB" smtClean="0"/>
              <a:t>9</a:t>
            </a:fld>
            <a:endParaRPr lang="en-GB" dirty="0"/>
          </a:p>
        </p:txBody>
      </p:sp>
    </p:spTree>
    <p:extLst>
      <p:ext uri="{BB962C8B-B14F-4D97-AF65-F5344CB8AC3E}">
        <p14:creationId xmlns:p14="http://schemas.microsoft.com/office/powerpoint/2010/main" val="3004617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CD9879-ADEF-4DD3-8034-C69FA85DADA3}" type="slidenum">
              <a:rPr lang="en-GB" smtClean="0"/>
              <a:t>10</a:t>
            </a:fld>
            <a:endParaRPr lang="en-GB" dirty="0"/>
          </a:p>
        </p:txBody>
      </p:sp>
    </p:spTree>
    <p:extLst>
      <p:ext uri="{BB962C8B-B14F-4D97-AF65-F5344CB8AC3E}">
        <p14:creationId xmlns:p14="http://schemas.microsoft.com/office/powerpoint/2010/main" val="1265480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CD9879-ADEF-4DD3-8034-C69FA85DADA3}" type="slidenum">
              <a:rPr lang="en-GB" smtClean="0"/>
              <a:t>11</a:t>
            </a:fld>
            <a:endParaRPr lang="en-GB" dirty="0"/>
          </a:p>
        </p:txBody>
      </p:sp>
    </p:spTree>
    <p:extLst>
      <p:ext uri="{BB962C8B-B14F-4D97-AF65-F5344CB8AC3E}">
        <p14:creationId xmlns:p14="http://schemas.microsoft.com/office/powerpoint/2010/main" val="468956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2886" y="5850163"/>
            <a:ext cx="3282272" cy="663988"/>
          </a:xfrm>
          <a:prstGeom prst="rect">
            <a:avLst/>
          </a:prstGeom>
        </p:spPr>
      </p:pic>
      <p:sp>
        <p:nvSpPr>
          <p:cNvPr id="25" name="Rectangle 24">
            <a:extLst>
              <a:ext uri="{FF2B5EF4-FFF2-40B4-BE49-F238E27FC236}">
                <a16:creationId xmlns:a16="http://schemas.microsoft.com/office/drawing/2014/main" id="{92FD3040-D9F3-4A8E-BA30-7E21CCDDE311}"/>
              </a:ext>
            </a:extLst>
          </p:cNvPr>
          <p:cNvSpPr/>
          <p:nvPr userDrawn="1"/>
        </p:nvSpPr>
        <p:spPr>
          <a:xfrm>
            <a:off x="0" y="545430"/>
            <a:ext cx="2834640" cy="281102"/>
          </a:xfrm>
          <a:prstGeom prst="rect">
            <a:avLst/>
          </a:prstGeom>
          <a:gradFill flip="none" rotWithShape="1">
            <a:gsLst>
              <a:gs pos="0">
                <a:schemeClr val="tx2"/>
              </a:gs>
              <a:gs pos="100000">
                <a:srgbClr val="4D712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63844B9C-17AF-4AA0-9DFE-01535CF3D151}"/>
              </a:ext>
            </a:extLst>
          </p:cNvPr>
          <p:cNvSpPr/>
          <p:nvPr userDrawn="1"/>
        </p:nvSpPr>
        <p:spPr>
          <a:xfrm>
            <a:off x="695095" y="824219"/>
            <a:ext cx="7209765" cy="33400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2A8BEDEC-AE67-492B-A4DB-515E8A402ADA}"/>
              </a:ext>
            </a:extLst>
          </p:cNvPr>
          <p:cNvSpPr/>
          <p:nvPr userDrawn="1"/>
        </p:nvSpPr>
        <p:spPr>
          <a:xfrm>
            <a:off x="5934609" y="4170186"/>
            <a:ext cx="2901869" cy="2673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3CE81DAA-8159-491E-A3F9-4B4C715ACCA5}"/>
              </a:ext>
            </a:extLst>
          </p:cNvPr>
          <p:cNvSpPr/>
          <p:nvPr userDrawn="1"/>
        </p:nvSpPr>
        <p:spPr>
          <a:xfrm>
            <a:off x="8836479" y="3638761"/>
            <a:ext cx="2173277" cy="537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54F6D758-F4BC-45CA-9C4A-FE5487480691}"/>
              </a:ext>
            </a:extLst>
          </p:cNvPr>
          <p:cNvSpPr/>
          <p:nvPr userDrawn="1"/>
        </p:nvSpPr>
        <p:spPr>
          <a:xfrm>
            <a:off x="5934609" y="4960826"/>
            <a:ext cx="1094344" cy="278392"/>
          </a:xfrm>
          <a:prstGeom prst="rect">
            <a:avLst/>
          </a:prstGeom>
          <a:gradFill>
            <a:gsLst>
              <a:gs pos="0">
                <a:schemeClr val="tx2"/>
              </a:gs>
              <a:gs pos="100000">
                <a:srgbClr val="4D712C"/>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B199CB94-F1C6-4D40-9EDE-2AD7852D18AA}"/>
              </a:ext>
            </a:extLst>
          </p:cNvPr>
          <p:cNvSpPr/>
          <p:nvPr userDrawn="1"/>
        </p:nvSpPr>
        <p:spPr>
          <a:xfrm>
            <a:off x="11009756" y="4176092"/>
            <a:ext cx="835402" cy="2604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1" name="Group 30">
            <a:extLst>
              <a:ext uri="{FF2B5EF4-FFF2-40B4-BE49-F238E27FC236}">
                <a16:creationId xmlns:a16="http://schemas.microsoft.com/office/drawing/2014/main" id="{A8DB6448-73CA-423B-97FE-0E403AB7907C}"/>
              </a:ext>
            </a:extLst>
          </p:cNvPr>
          <p:cNvGrpSpPr/>
          <p:nvPr userDrawn="1"/>
        </p:nvGrpSpPr>
        <p:grpSpPr>
          <a:xfrm>
            <a:off x="695095" y="3629663"/>
            <a:ext cx="7209765" cy="540629"/>
            <a:chOff x="1055984" y="3772034"/>
            <a:chExt cx="5763670" cy="377728"/>
          </a:xfrm>
        </p:grpSpPr>
        <p:sp>
          <p:nvSpPr>
            <p:cNvPr id="32" name="Rectangle 31">
              <a:extLst>
                <a:ext uri="{FF2B5EF4-FFF2-40B4-BE49-F238E27FC236}">
                  <a16:creationId xmlns:a16="http://schemas.microsoft.com/office/drawing/2014/main" id="{CBB3CE27-63B4-4430-BBCC-C29CCCD86112}"/>
                </a:ext>
              </a:extLst>
            </p:cNvPr>
            <p:cNvSpPr/>
            <p:nvPr userDrawn="1"/>
          </p:nvSpPr>
          <p:spPr>
            <a:xfrm>
              <a:off x="1055984" y="3772204"/>
              <a:ext cx="5763670" cy="377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7A4A350F-A857-446E-B621-B499F9A3E1C0}"/>
                </a:ext>
              </a:extLst>
            </p:cNvPr>
            <p:cNvSpPr/>
            <p:nvPr userDrawn="1"/>
          </p:nvSpPr>
          <p:spPr>
            <a:xfrm>
              <a:off x="1055984" y="3772034"/>
              <a:ext cx="5763670" cy="377558"/>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4" name="Rectangle 33">
            <a:extLst>
              <a:ext uri="{FF2B5EF4-FFF2-40B4-BE49-F238E27FC236}">
                <a16:creationId xmlns:a16="http://schemas.microsoft.com/office/drawing/2014/main" id="{3D57A448-F84A-4537-837D-68E8FD5346C9}"/>
              </a:ext>
            </a:extLst>
          </p:cNvPr>
          <p:cNvSpPr/>
          <p:nvPr userDrawn="1"/>
        </p:nvSpPr>
        <p:spPr>
          <a:xfrm>
            <a:off x="3761331" y="4434257"/>
            <a:ext cx="2173277" cy="534244"/>
          </a:xfrm>
          <a:prstGeom prst="rect">
            <a:avLst/>
          </a:prstGeom>
          <a:gradFill flip="none" rotWithShape="1">
            <a:gsLst>
              <a:gs pos="0">
                <a:srgbClr val="244C5A"/>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35" name="Title 1">
            <a:extLst>
              <a:ext uri="{FF2B5EF4-FFF2-40B4-BE49-F238E27FC236}">
                <a16:creationId xmlns:a16="http://schemas.microsoft.com/office/drawing/2014/main" id="{49F08D90-8FA4-49C8-8C1F-E2FD48176123}"/>
              </a:ext>
            </a:extLst>
          </p:cNvPr>
          <p:cNvSpPr>
            <a:spLocks noGrp="1"/>
          </p:cNvSpPr>
          <p:nvPr>
            <p:ph type="ctrTitle" hasCustomPrompt="1"/>
          </p:nvPr>
        </p:nvSpPr>
        <p:spPr>
          <a:xfrm>
            <a:off x="991312" y="1148051"/>
            <a:ext cx="6648628" cy="1594257"/>
          </a:xfrm>
        </p:spPr>
        <p:txBody>
          <a:bodyPr anchor="t">
            <a:noAutofit/>
          </a:bodyPr>
          <a:lstStyle>
            <a:lvl1pPr algn="l">
              <a:defRPr sz="3600" b="0">
                <a:solidFill>
                  <a:schemeClr val="bg1"/>
                </a:solidFill>
              </a:defRPr>
            </a:lvl1pPr>
          </a:lstStyle>
          <a:p>
            <a:r>
              <a:rPr lang="en-US" dirty="0"/>
              <a:t>Presentation title goes here</a:t>
            </a:r>
            <a:endParaRPr lang="en-GB" dirty="0"/>
          </a:p>
        </p:txBody>
      </p:sp>
      <p:sp>
        <p:nvSpPr>
          <p:cNvPr id="36" name="Subtitle 2">
            <a:extLst>
              <a:ext uri="{FF2B5EF4-FFF2-40B4-BE49-F238E27FC236}">
                <a16:creationId xmlns:a16="http://schemas.microsoft.com/office/drawing/2014/main" id="{82DA124E-2113-4C7B-9CC4-F6DF48BD45E7}"/>
              </a:ext>
            </a:extLst>
          </p:cNvPr>
          <p:cNvSpPr>
            <a:spLocks noGrp="1"/>
          </p:cNvSpPr>
          <p:nvPr>
            <p:ph type="subTitle" idx="1" hasCustomPrompt="1"/>
          </p:nvPr>
        </p:nvSpPr>
        <p:spPr>
          <a:xfrm>
            <a:off x="991313" y="2846649"/>
            <a:ext cx="6648628" cy="681621"/>
          </a:xfrm>
        </p:spPr>
        <p:txBody>
          <a:bodyPr>
            <a:noAutofit/>
          </a:bodyPr>
          <a:lstStyle>
            <a:lvl1pPr marL="0" indent="0" algn="l">
              <a:spcBef>
                <a:spcPts val="400"/>
              </a:spcBef>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endParaRPr lang="en-GB" dirty="0"/>
          </a:p>
        </p:txBody>
      </p:sp>
      <p:sp>
        <p:nvSpPr>
          <p:cNvPr id="37" name="Rectangle 36">
            <a:extLst>
              <a:ext uri="{FF2B5EF4-FFF2-40B4-BE49-F238E27FC236}">
                <a16:creationId xmlns:a16="http://schemas.microsoft.com/office/drawing/2014/main" id="{501A920B-11DA-4716-A5D3-A33DA4F32F75}"/>
              </a:ext>
            </a:extLst>
          </p:cNvPr>
          <p:cNvSpPr/>
          <p:nvPr userDrawn="1"/>
        </p:nvSpPr>
        <p:spPr>
          <a:xfrm>
            <a:off x="7028953" y="5239218"/>
            <a:ext cx="435876" cy="2673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5BCBD82D-D6BF-4976-AB4C-E3F0117F0AF4}"/>
              </a:ext>
            </a:extLst>
          </p:cNvPr>
          <p:cNvSpPr txBox="1"/>
          <p:nvPr userDrawn="1"/>
        </p:nvSpPr>
        <p:spPr>
          <a:xfrm>
            <a:off x="4076345" y="6621447"/>
            <a:ext cx="3939610" cy="200055"/>
          </a:xfrm>
          <a:prstGeom prst="rect">
            <a:avLst/>
          </a:prstGeom>
          <a:noFill/>
        </p:spPr>
        <p:txBody>
          <a:bodyPr wrap="square" rtlCol="0">
            <a:spAutoFit/>
          </a:bodyPr>
          <a:lstStyle/>
          <a:p>
            <a:pPr algn="ctr" defTabSz="457200">
              <a:defRPr/>
            </a:pPr>
            <a:r>
              <a:rPr lang="en-GB" sz="700" dirty="0">
                <a:solidFill>
                  <a:srgbClr val="54575B"/>
                </a:solidFill>
                <a:ea typeface="Open Sans" panose="020B0606030504020204" pitchFamily="34" charset="0"/>
                <a:cs typeface="Open Sans" panose="020B0606030504020204" pitchFamily="34" charset="0"/>
              </a:rPr>
              <a:t>Copyright 2022 by The Myers-Briggs Company. All rights reserved. Company confidential.</a:t>
            </a:r>
          </a:p>
        </p:txBody>
      </p:sp>
    </p:spTree>
    <p:extLst>
      <p:ext uri="{BB962C8B-B14F-4D97-AF65-F5344CB8AC3E}">
        <p14:creationId xmlns:p14="http://schemas.microsoft.com/office/powerpoint/2010/main" val="2588715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cept intro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02797" y="6114726"/>
            <a:ext cx="2100025" cy="424825"/>
          </a:xfrm>
          <a:prstGeom prst="rect">
            <a:avLst/>
          </a:prstGeom>
        </p:spPr>
      </p:pic>
      <p:sp>
        <p:nvSpPr>
          <p:cNvPr id="10" name="Rectangle 9"/>
          <p:cNvSpPr/>
          <p:nvPr userDrawn="1"/>
        </p:nvSpPr>
        <p:spPr>
          <a:xfrm>
            <a:off x="1835209" y="5160873"/>
            <a:ext cx="814996" cy="2740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1" name="Rectangle 10"/>
          <p:cNvSpPr/>
          <p:nvPr userDrawn="1"/>
        </p:nvSpPr>
        <p:spPr>
          <a:xfrm>
            <a:off x="7118297" y="1555697"/>
            <a:ext cx="3470325" cy="519405"/>
          </a:xfrm>
          <a:prstGeom prst="rect">
            <a:avLst/>
          </a:prstGeom>
          <a:gradFill flip="none" rotWithShape="1">
            <a:gsLst>
              <a:gs pos="0">
                <a:srgbClr val="4D712C"/>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4" name="Rectangle 13"/>
          <p:cNvSpPr/>
          <p:nvPr userDrawn="1"/>
        </p:nvSpPr>
        <p:spPr>
          <a:xfrm>
            <a:off x="10588622" y="2059042"/>
            <a:ext cx="1603378" cy="292376"/>
          </a:xfrm>
          <a:prstGeom prst="rect">
            <a:avLst/>
          </a:prstGeom>
          <a:gradFill>
            <a:gsLst>
              <a:gs pos="0">
                <a:schemeClr val="accent1"/>
              </a:gs>
              <a:gs pos="10000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userDrawn="1"/>
        </p:nvSpPr>
        <p:spPr>
          <a:xfrm>
            <a:off x="6110245" y="5160873"/>
            <a:ext cx="2391354" cy="526273"/>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a:endParaRPr lang="en-GB" dirty="0"/>
          </a:p>
        </p:txBody>
      </p:sp>
      <p:sp>
        <p:nvSpPr>
          <p:cNvPr id="17" name="Rectangle 16"/>
          <p:cNvSpPr/>
          <p:nvPr userDrawn="1"/>
        </p:nvSpPr>
        <p:spPr>
          <a:xfrm>
            <a:off x="7658099" y="5160873"/>
            <a:ext cx="934934" cy="526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8" name="Rectangle 17"/>
          <p:cNvSpPr/>
          <p:nvPr userDrawn="1"/>
        </p:nvSpPr>
        <p:spPr>
          <a:xfrm>
            <a:off x="7658100" y="5160873"/>
            <a:ext cx="843498" cy="526273"/>
          </a:xfrm>
          <a:prstGeom prst="rect">
            <a:avLst/>
          </a:prstGeom>
          <a:solidFill>
            <a:schemeClr val="tx2">
              <a:alpha val="70000"/>
            </a:schemeClr>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a:endParaRPr lang="en-GB" dirty="0"/>
          </a:p>
        </p:txBody>
      </p:sp>
      <p:sp>
        <p:nvSpPr>
          <p:cNvPr id="30" name="Rectangle 29"/>
          <p:cNvSpPr/>
          <p:nvPr userDrawn="1"/>
        </p:nvSpPr>
        <p:spPr>
          <a:xfrm>
            <a:off x="8501598" y="4886828"/>
            <a:ext cx="1490289" cy="274045"/>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5" name="Text Placeholder 17">
            <a:extLst>
              <a:ext uri="{FF2B5EF4-FFF2-40B4-BE49-F238E27FC236}">
                <a16:creationId xmlns:a16="http://schemas.microsoft.com/office/drawing/2014/main" id="{78A23007-B32A-4E9D-9E43-AA826E06EB39}"/>
              </a:ext>
            </a:extLst>
          </p:cNvPr>
          <p:cNvSpPr>
            <a:spLocks noGrp="1"/>
          </p:cNvSpPr>
          <p:nvPr>
            <p:ph type="body" sz="quarter" idx="12" hasCustomPrompt="1"/>
          </p:nvPr>
        </p:nvSpPr>
        <p:spPr>
          <a:xfrm>
            <a:off x="2650205" y="4171629"/>
            <a:ext cx="5281612" cy="369888"/>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575B"/>
                </a:solidFill>
                <a:effectLst/>
                <a:uLnTx/>
                <a:uFillTx/>
                <a:latin typeface="+mn-lt"/>
                <a:ea typeface="+mn-ea"/>
                <a:cs typeface="+mn-cs"/>
              </a:rPr>
              <a:t>People need time to think about it</a:t>
            </a:r>
            <a:endParaRPr kumimoji="0" lang="en-GB" sz="1800" b="0" i="0" u="none" strike="noStrike" kern="1200" cap="none" spc="0" normalizeH="0" baseline="0" noProof="0" dirty="0">
              <a:ln>
                <a:noFill/>
              </a:ln>
              <a:solidFill>
                <a:srgbClr val="54575B"/>
              </a:solidFill>
              <a:effectLst/>
              <a:uLnTx/>
              <a:uFillTx/>
              <a:latin typeface="+mn-lt"/>
              <a:ea typeface="+mn-ea"/>
              <a:cs typeface="+mn-cs"/>
            </a:endParaRPr>
          </a:p>
        </p:txBody>
      </p:sp>
      <p:sp>
        <p:nvSpPr>
          <p:cNvPr id="2" name="Title 1">
            <a:extLst>
              <a:ext uri="{FF2B5EF4-FFF2-40B4-BE49-F238E27FC236}">
                <a16:creationId xmlns:a16="http://schemas.microsoft.com/office/drawing/2014/main" id="{BC0C1C66-D975-4ABF-9DB7-E0E206DF83DD}"/>
              </a:ext>
            </a:extLst>
          </p:cNvPr>
          <p:cNvSpPr>
            <a:spLocks noGrp="1"/>
          </p:cNvSpPr>
          <p:nvPr>
            <p:ph type="title" hasCustomPrompt="1"/>
          </p:nvPr>
        </p:nvSpPr>
        <p:spPr>
          <a:xfrm>
            <a:off x="2650205" y="2555699"/>
            <a:ext cx="7052592" cy="1482901"/>
          </a:xfrm>
        </p:spPr>
        <p:txBody>
          <a:bodyPr>
            <a:noAutofit/>
          </a:bodyPr>
          <a:lstStyle>
            <a:lvl1pPr>
              <a:defRPr sz="3600">
                <a:latin typeface="+mn-lt"/>
              </a:defRPr>
            </a:lvl1pPr>
          </a:lstStyle>
          <a:p>
            <a:r>
              <a:rPr lang="en-US" dirty="0"/>
              <a:t>Give a big concept a big space</a:t>
            </a:r>
            <a:endParaRPr lang="en-GB" dirty="0"/>
          </a:p>
        </p:txBody>
      </p:sp>
      <p:sp>
        <p:nvSpPr>
          <p:cNvPr id="26" name="Rectangle 25">
            <a:extLst>
              <a:ext uri="{FF2B5EF4-FFF2-40B4-BE49-F238E27FC236}">
                <a16:creationId xmlns:a16="http://schemas.microsoft.com/office/drawing/2014/main" id="{ED0599AD-C51A-486A-B7D5-A4672A158BA1}"/>
              </a:ext>
            </a:extLst>
          </p:cNvPr>
          <p:cNvSpPr/>
          <p:nvPr userDrawn="1"/>
        </p:nvSpPr>
        <p:spPr>
          <a:xfrm>
            <a:off x="2622769" y="2077373"/>
            <a:ext cx="6009136" cy="2740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7" name="Rectangle 26">
            <a:extLst>
              <a:ext uri="{FF2B5EF4-FFF2-40B4-BE49-F238E27FC236}">
                <a16:creationId xmlns:a16="http://schemas.microsoft.com/office/drawing/2014/main" id="{56CAAAAE-F294-44BA-9E83-1DA6DD8666F8}"/>
              </a:ext>
            </a:extLst>
          </p:cNvPr>
          <p:cNvSpPr/>
          <p:nvPr userDrawn="1"/>
        </p:nvSpPr>
        <p:spPr>
          <a:xfrm>
            <a:off x="2636487" y="4898721"/>
            <a:ext cx="4192938" cy="2740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 name="Picture Placeholder 3">
            <a:extLst>
              <a:ext uri="{FF2B5EF4-FFF2-40B4-BE49-F238E27FC236}">
                <a16:creationId xmlns:a16="http://schemas.microsoft.com/office/drawing/2014/main" id="{B591AE43-A535-40EA-B871-DA3B4FA0AD03}"/>
              </a:ext>
            </a:extLst>
          </p:cNvPr>
          <p:cNvSpPr>
            <a:spLocks noGrp="1"/>
          </p:cNvSpPr>
          <p:nvPr>
            <p:ph type="pic" sz="quarter" idx="13"/>
          </p:nvPr>
        </p:nvSpPr>
        <p:spPr>
          <a:xfrm>
            <a:off x="681609" y="496316"/>
            <a:ext cx="1941160" cy="1319083"/>
          </a:xfrm>
        </p:spPr>
        <p:txBody>
          <a:bodyPr/>
          <a:lstStyle>
            <a:lvl1pPr marL="0" indent="0">
              <a:buNone/>
              <a:defRPr/>
            </a:lvl1pPr>
          </a:lstStyle>
          <a:p>
            <a:endParaRPr lang="en-GB" dirty="0"/>
          </a:p>
        </p:txBody>
      </p:sp>
      <p:sp>
        <p:nvSpPr>
          <p:cNvPr id="20" name="TextBox 19">
            <a:extLst>
              <a:ext uri="{FF2B5EF4-FFF2-40B4-BE49-F238E27FC236}">
                <a16:creationId xmlns:a16="http://schemas.microsoft.com/office/drawing/2014/main" id="{40B40E01-868C-41B1-B084-4CA53232F3A1}"/>
              </a:ext>
            </a:extLst>
          </p:cNvPr>
          <p:cNvSpPr txBox="1"/>
          <p:nvPr userDrawn="1"/>
        </p:nvSpPr>
        <p:spPr>
          <a:xfrm>
            <a:off x="4076345" y="6621447"/>
            <a:ext cx="3939610" cy="200055"/>
          </a:xfrm>
          <a:prstGeom prst="rect">
            <a:avLst/>
          </a:prstGeom>
          <a:noFill/>
        </p:spPr>
        <p:txBody>
          <a:bodyPr wrap="square" rtlCol="0">
            <a:spAutoFit/>
          </a:bodyPr>
          <a:lstStyle/>
          <a:p>
            <a:pPr algn="ctr" defTabSz="457200">
              <a:defRPr/>
            </a:pPr>
            <a:r>
              <a:rPr lang="en-GB" sz="700" dirty="0">
                <a:solidFill>
                  <a:srgbClr val="54575B"/>
                </a:solidFill>
                <a:ea typeface="Open Sans" panose="020B0606030504020204" pitchFamily="34" charset="0"/>
                <a:cs typeface="Open Sans" panose="020B0606030504020204" pitchFamily="34" charset="0"/>
              </a:rPr>
              <a:t>Copyright 2022 by The Myers-Briggs Company. All rights reserved. Company confidential.</a:t>
            </a:r>
          </a:p>
        </p:txBody>
      </p:sp>
    </p:spTree>
    <p:extLst>
      <p:ext uri="{BB962C8B-B14F-4D97-AF65-F5344CB8AC3E}">
        <p14:creationId xmlns:p14="http://schemas.microsoft.com/office/powerpoint/2010/main" val="2038246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4AB9542-DCBA-48C3-A81B-CAB3018B0621}"/>
              </a:ext>
            </a:extLst>
          </p:cNvPr>
          <p:cNvSpPr>
            <a:spLocks noGrp="1"/>
          </p:cNvSpPr>
          <p:nvPr>
            <p:ph type="pic" sz="quarter" idx="10"/>
          </p:nvPr>
        </p:nvSpPr>
        <p:spPr>
          <a:xfrm>
            <a:off x="0" y="1530350"/>
            <a:ext cx="6457950" cy="3772915"/>
          </a:xfrm>
        </p:spPr>
        <p:txBody>
          <a:bodyPr/>
          <a:lstStyle/>
          <a:p>
            <a:endParaRPr lang="en-GB"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02797" y="6114726"/>
            <a:ext cx="2100025" cy="424825"/>
          </a:xfrm>
          <a:prstGeom prst="rect">
            <a:avLst/>
          </a:prstGeom>
        </p:spPr>
      </p:pic>
      <p:sp>
        <p:nvSpPr>
          <p:cNvPr id="20" name="Rectangle 19"/>
          <p:cNvSpPr/>
          <p:nvPr userDrawn="1"/>
        </p:nvSpPr>
        <p:spPr>
          <a:xfrm>
            <a:off x="3460039" y="5326257"/>
            <a:ext cx="2482789" cy="249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userDrawn="1"/>
        </p:nvSpPr>
        <p:spPr>
          <a:xfrm>
            <a:off x="-1" y="5575772"/>
            <a:ext cx="3460039" cy="636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Picture Placeholder 3">
            <a:extLst>
              <a:ext uri="{FF2B5EF4-FFF2-40B4-BE49-F238E27FC236}">
                <a16:creationId xmlns:a16="http://schemas.microsoft.com/office/drawing/2014/main" id="{594BAFAB-21B5-459E-A5FB-1CB2AE9712BB}"/>
              </a:ext>
            </a:extLst>
          </p:cNvPr>
          <p:cNvSpPr>
            <a:spLocks noGrp="1"/>
          </p:cNvSpPr>
          <p:nvPr userDrawn="1">
            <p:ph type="pic" sz="quarter" idx="20"/>
          </p:nvPr>
        </p:nvSpPr>
        <p:spPr>
          <a:xfrm>
            <a:off x="878838" y="1280994"/>
            <a:ext cx="4569802" cy="258763"/>
          </a:xfr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buNone/>
              <a:defRPr lang="en-GB" sz="1800">
                <a:noFill/>
              </a:defRPr>
            </a:lvl1pPr>
          </a:lstStyle>
          <a:p>
            <a:pPr marL="0" lvl="0" algn="ctr"/>
            <a:endParaRPr lang="en-GB" dirty="0"/>
          </a:p>
        </p:txBody>
      </p:sp>
      <p:sp>
        <p:nvSpPr>
          <p:cNvPr id="25" name="Picture Placeholder 7">
            <a:extLst>
              <a:ext uri="{FF2B5EF4-FFF2-40B4-BE49-F238E27FC236}">
                <a16:creationId xmlns:a16="http://schemas.microsoft.com/office/drawing/2014/main" id="{DEAF065F-E43D-4963-84A4-EB404C2D2867}"/>
              </a:ext>
            </a:extLst>
          </p:cNvPr>
          <p:cNvSpPr>
            <a:spLocks noGrp="1"/>
          </p:cNvSpPr>
          <p:nvPr userDrawn="1">
            <p:ph type="pic" sz="quarter" idx="15"/>
          </p:nvPr>
        </p:nvSpPr>
        <p:spPr>
          <a:xfrm>
            <a:off x="-1" y="1546189"/>
            <a:ext cx="2157081" cy="258763"/>
          </a:xfr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buNone/>
              <a:defRPr lang="en-GB" sz="1800" dirty="0">
                <a:noFill/>
              </a:defRPr>
            </a:lvl1pPr>
          </a:lstStyle>
          <a:p>
            <a:pPr marL="0" lvl="0" algn="ctr"/>
            <a:endParaRPr lang="en-GB" dirty="0"/>
          </a:p>
        </p:txBody>
      </p:sp>
      <p:sp>
        <p:nvSpPr>
          <p:cNvPr id="26" name="Picture Placeholder 3">
            <a:extLst>
              <a:ext uri="{FF2B5EF4-FFF2-40B4-BE49-F238E27FC236}">
                <a16:creationId xmlns:a16="http://schemas.microsoft.com/office/drawing/2014/main" id="{5EB8339E-E032-4133-993F-D90A9227E02D}"/>
              </a:ext>
            </a:extLst>
          </p:cNvPr>
          <p:cNvSpPr>
            <a:spLocks noGrp="1"/>
          </p:cNvSpPr>
          <p:nvPr userDrawn="1">
            <p:ph type="pic" sz="quarter" idx="21"/>
          </p:nvPr>
        </p:nvSpPr>
        <p:spPr>
          <a:xfrm>
            <a:off x="3460038" y="5577394"/>
            <a:ext cx="2997912" cy="285111"/>
          </a:xfr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buNone/>
              <a:defRPr lang="en-GB" sz="1800">
                <a:noFill/>
              </a:defRPr>
            </a:lvl1pPr>
          </a:lstStyle>
          <a:p>
            <a:pPr marL="0" lvl="0" algn="ctr"/>
            <a:endParaRPr lang="en-GB" dirty="0"/>
          </a:p>
        </p:txBody>
      </p:sp>
      <p:sp>
        <p:nvSpPr>
          <p:cNvPr id="27" name="Picture Placeholder 3">
            <a:extLst>
              <a:ext uri="{FF2B5EF4-FFF2-40B4-BE49-F238E27FC236}">
                <a16:creationId xmlns:a16="http://schemas.microsoft.com/office/drawing/2014/main" id="{A9A79DB1-F446-4941-82AD-0B7B6D8BD61A}"/>
              </a:ext>
            </a:extLst>
          </p:cNvPr>
          <p:cNvSpPr>
            <a:spLocks noGrp="1"/>
          </p:cNvSpPr>
          <p:nvPr>
            <p:ph type="pic" sz="quarter" idx="22"/>
          </p:nvPr>
        </p:nvSpPr>
        <p:spPr>
          <a:xfrm>
            <a:off x="3460038" y="5303265"/>
            <a:ext cx="2997912" cy="286733"/>
          </a:xfr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buNone/>
              <a:defRPr lang="en-GB" sz="1800">
                <a:noFill/>
              </a:defRPr>
            </a:lvl1pPr>
          </a:lstStyle>
          <a:p>
            <a:pPr marL="0" lvl="0" algn="ctr"/>
            <a:endParaRPr lang="en-GB" dirty="0"/>
          </a:p>
        </p:txBody>
      </p:sp>
      <p:sp>
        <p:nvSpPr>
          <p:cNvPr id="29" name="Picture Placeholder 5">
            <a:extLst>
              <a:ext uri="{FF2B5EF4-FFF2-40B4-BE49-F238E27FC236}">
                <a16:creationId xmlns:a16="http://schemas.microsoft.com/office/drawing/2014/main" id="{7D4B3865-22F9-494C-90AC-9784D3358714}"/>
              </a:ext>
            </a:extLst>
          </p:cNvPr>
          <p:cNvSpPr>
            <a:spLocks noGrp="1"/>
          </p:cNvSpPr>
          <p:nvPr>
            <p:ph type="pic" sz="quarter" idx="18"/>
          </p:nvPr>
        </p:nvSpPr>
        <p:spPr>
          <a:xfrm>
            <a:off x="-2" y="5072856"/>
            <a:ext cx="3460039" cy="506413"/>
          </a:xfrm>
          <a:gradFill flip="none" rotWithShape="1">
            <a:gsLst>
              <a:gs pos="0">
                <a:srgbClr val="244C5A"/>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a:noFill/>
              </a:defRPr>
            </a:lvl1pPr>
          </a:lstStyle>
          <a:p>
            <a:pPr marL="0" lvl="0" algn="ctr"/>
            <a:endParaRPr lang="en-GB" dirty="0"/>
          </a:p>
        </p:txBody>
      </p:sp>
      <p:sp>
        <p:nvSpPr>
          <p:cNvPr id="30" name="Picture Placeholder 5">
            <a:extLst>
              <a:ext uri="{FF2B5EF4-FFF2-40B4-BE49-F238E27FC236}">
                <a16:creationId xmlns:a16="http://schemas.microsoft.com/office/drawing/2014/main" id="{FF32E312-2CA3-49C8-9DD6-85254B05BA6B}"/>
              </a:ext>
            </a:extLst>
          </p:cNvPr>
          <p:cNvSpPr>
            <a:spLocks noGrp="1"/>
          </p:cNvSpPr>
          <p:nvPr>
            <p:ph type="pic" sz="quarter" idx="23"/>
          </p:nvPr>
        </p:nvSpPr>
        <p:spPr>
          <a:xfrm>
            <a:off x="5448640" y="1540527"/>
            <a:ext cx="2157081" cy="268185"/>
          </a:xfrm>
          <a:gradFill flip="none" rotWithShape="1">
            <a:gsLst>
              <a:gs pos="0">
                <a:srgbClr val="244C5A"/>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a:noFill/>
              </a:defRPr>
            </a:lvl1pPr>
          </a:lstStyle>
          <a:p>
            <a:pPr marL="0" lvl="0" algn="ctr"/>
            <a:endParaRPr lang="en-GB" dirty="0"/>
          </a:p>
        </p:txBody>
      </p:sp>
      <p:sp>
        <p:nvSpPr>
          <p:cNvPr id="31" name="Picture Placeholder 3">
            <a:extLst>
              <a:ext uri="{FF2B5EF4-FFF2-40B4-BE49-F238E27FC236}">
                <a16:creationId xmlns:a16="http://schemas.microsoft.com/office/drawing/2014/main" id="{32FC620F-177D-4BFA-846E-439786B838F4}"/>
              </a:ext>
            </a:extLst>
          </p:cNvPr>
          <p:cNvSpPr>
            <a:spLocks noGrp="1"/>
          </p:cNvSpPr>
          <p:nvPr>
            <p:ph type="pic" sz="quarter" idx="24"/>
          </p:nvPr>
        </p:nvSpPr>
        <p:spPr>
          <a:xfrm>
            <a:off x="172268" y="987475"/>
            <a:ext cx="706570" cy="268185"/>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buNone/>
              <a:defRPr lang="en-GB" sz="1800">
                <a:noFill/>
              </a:defRPr>
            </a:lvl1pPr>
          </a:lstStyle>
          <a:p>
            <a:pPr marL="0" lvl="0" algn="ctr"/>
            <a:endParaRPr lang="en-GB" dirty="0"/>
          </a:p>
        </p:txBody>
      </p:sp>
      <p:sp>
        <p:nvSpPr>
          <p:cNvPr id="32" name="Picture Placeholder 3">
            <a:extLst>
              <a:ext uri="{FF2B5EF4-FFF2-40B4-BE49-F238E27FC236}">
                <a16:creationId xmlns:a16="http://schemas.microsoft.com/office/drawing/2014/main" id="{CC4C5960-511B-4BE3-864A-E614E9120DD4}"/>
              </a:ext>
            </a:extLst>
          </p:cNvPr>
          <p:cNvSpPr>
            <a:spLocks noGrp="1"/>
          </p:cNvSpPr>
          <p:nvPr>
            <p:ph type="pic" sz="quarter" idx="25"/>
          </p:nvPr>
        </p:nvSpPr>
        <p:spPr>
          <a:xfrm>
            <a:off x="6457950" y="5038630"/>
            <a:ext cx="895646" cy="268185"/>
          </a:xfr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buNone/>
              <a:defRPr lang="en-GB" sz="1800">
                <a:noFill/>
              </a:defRPr>
            </a:lvl1pPr>
          </a:lstStyle>
          <a:p>
            <a:pPr marL="0" lvl="0" algn="ctr"/>
            <a:endParaRPr lang="en-GB" dirty="0"/>
          </a:p>
        </p:txBody>
      </p:sp>
      <p:sp>
        <p:nvSpPr>
          <p:cNvPr id="4" name="Text Placeholder 3">
            <a:extLst>
              <a:ext uri="{FF2B5EF4-FFF2-40B4-BE49-F238E27FC236}">
                <a16:creationId xmlns:a16="http://schemas.microsoft.com/office/drawing/2014/main" id="{EFAE99D3-2C05-452C-B6E2-4EE24FD6F3A2}"/>
              </a:ext>
            </a:extLst>
          </p:cNvPr>
          <p:cNvSpPr>
            <a:spLocks noGrp="1"/>
          </p:cNvSpPr>
          <p:nvPr>
            <p:ph type="body" sz="quarter" idx="26" hasCustomPrompt="1"/>
          </p:nvPr>
        </p:nvSpPr>
        <p:spPr>
          <a:xfrm>
            <a:off x="8277222" y="2487612"/>
            <a:ext cx="2851150" cy="1882775"/>
          </a:xfrm>
        </p:spPr>
        <p:txBody>
          <a:bodyPr/>
          <a:lstStyle>
            <a:lvl1pPr marL="0" marR="0" indent="0" algn="l" defTabSz="914400" rtl="0" eaLnBrk="1" fontAlgn="auto" latinLnBrk="0" hangingPunct="1">
              <a:lnSpc>
                <a:spcPct val="90000"/>
              </a:lnSpc>
              <a:spcBef>
                <a:spcPts val="1000"/>
              </a:spcBef>
              <a:spcAft>
                <a:spcPts val="0"/>
              </a:spcAft>
              <a:buClr>
                <a:srgbClr val="19AABA"/>
              </a:buClr>
              <a:buSzPct val="150000"/>
              <a:buFontTx/>
              <a:buNone/>
              <a:tabLst/>
              <a:defRPr/>
            </a:lvl1pPr>
          </a:lstStyle>
          <a:p>
            <a:pPr marL="0" marR="0" lvl="0" indent="0" algn="l" defTabSz="914400" rtl="0" eaLnBrk="1" fontAlgn="auto" latinLnBrk="0" hangingPunct="1">
              <a:lnSpc>
                <a:spcPct val="90000"/>
              </a:lnSpc>
              <a:spcBef>
                <a:spcPts val="1000"/>
              </a:spcBef>
              <a:spcAft>
                <a:spcPts val="0"/>
              </a:spcAft>
              <a:buClr>
                <a:srgbClr val="19AABA"/>
              </a:buClr>
              <a:buSzPct val="150000"/>
              <a:buFontTx/>
              <a:buNone/>
              <a:tabLst/>
              <a:defRPr/>
            </a:pPr>
            <a:r>
              <a:rPr kumimoji="0" lang="en-US" sz="2000" b="0" i="0" u="none" strike="noStrike" kern="1200" cap="none" spc="0" normalizeH="0" baseline="0" noProof="0" dirty="0">
                <a:ln>
                  <a:noFill/>
                </a:ln>
                <a:solidFill>
                  <a:srgbClr val="54575B"/>
                </a:solidFill>
                <a:effectLst/>
                <a:uLnTx/>
                <a:uFillTx/>
                <a:latin typeface="+mn-lt"/>
                <a:ea typeface="+mn-ea"/>
                <a:cs typeface="+mn-cs"/>
              </a:rPr>
              <a:t>An image can be a great way to represent your ideas.</a:t>
            </a:r>
          </a:p>
          <a:p>
            <a:pPr marL="0" marR="0" lvl="0" indent="0" algn="l" defTabSz="914400" rtl="0" eaLnBrk="1" fontAlgn="auto" latinLnBrk="0" hangingPunct="1">
              <a:lnSpc>
                <a:spcPct val="90000"/>
              </a:lnSpc>
              <a:spcBef>
                <a:spcPts val="1000"/>
              </a:spcBef>
              <a:spcAft>
                <a:spcPts val="0"/>
              </a:spcAft>
              <a:buClr>
                <a:srgbClr val="19AABA"/>
              </a:buClr>
              <a:buSzPct val="150000"/>
              <a:buFontTx/>
              <a:buNone/>
              <a:tabLst/>
              <a:defRPr/>
            </a:pPr>
            <a:r>
              <a:rPr kumimoji="0" lang="en-US" sz="2000" b="0" i="0" u="none" strike="noStrike" kern="1200" cap="none" spc="0" normalizeH="0" baseline="0" noProof="0" dirty="0">
                <a:ln>
                  <a:noFill/>
                </a:ln>
                <a:solidFill>
                  <a:srgbClr val="54575B"/>
                </a:solidFill>
                <a:effectLst/>
                <a:uLnTx/>
                <a:uFillTx/>
                <a:latin typeface="+mn-lt"/>
                <a:ea typeface="+mn-ea"/>
                <a:cs typeface="+mn-cs"/>
              </a:rPr>
              <a:t>Some short text will help people recall the concepts explored.</a:t>
            </a:r>
            <a:endParaRPr kumimoji="0" lang="en-US" sz="1800" b="0" i="0" u="none" strike="noStrike" kern="1200" cap="none" spc="0" normalizeH="0" baseline="0" noProof="0" dirty="0">
              <a:ln>
                <a:noFill/>
              </a:ln>
              <a:solidFill>
                <a:srgbClr val="54575B"/>
              </a:solidFill>
              <a:effectLst/>
              <a:uLnTx/>
              <a:uFillTx/>
              <a:latin typeface="+mn-lt"/>
              <a:ea typeface="+mn-ea"/>
              <a:cs typeface="+mn-cs"/>
            </a:endParaRPr>
          </a:p>
        </p:txBody>
      </p:sp>
      <p:sp>
        <p:nvSpPr>
          <p:cNvPr id="18" name="TextBox 17">
            <a:extLst>
              <a:ext uri="{FF2B5EF4-FFF2-40B4-BE49-F238E27FC236}">
                <a16:creationId xmlns:a16="http://schemas.microsoft.com/office/drawing/2014/main" id="{E2A574E7-DEA4-449D-8A57-5BDB90D731F1}"/>
              </a:ext>
            </a:extLst>
          </p:cNvPr>
          <p:cNvSpPr txBox="1"/>
          <p:nvPr userDrawn="1"/>
        </p:nvSpPr>
        <p:spPr>
          <a:xfrm>
            <a:off x="4076345" y="6621447"/>
            <a:ext cx="3939610" cy="200055"/>
          </a:xfrm>
          <a:prstGeom prst="rect">
            <a:avLst/>
          </a:prstGeom>
          <a:noFill/>
        </p:spPr>
        <p:txBody>
          <a:bodyPr wrap="square" rtlCol="0">
            <a:spAutoFit/>
          </a:bodyPr>
          <a:lstStyle/>
          <a:p>
            <a:pPr algn="ctr" defTabSz="457200">
              <a:defRPr/>
            </a:pPr>
            <a:r>
              <a:rPr lang="en-GB" sz="700" dirty="0">
                <a:solidFill>
                  <a:srgbClr val="54575B"/>
                </a:solidFill>
                <a:ea typeface="Open Sans" panose="020B0606030504020204" pitchFamily="34" charset="0"/>
                <a:cs typeface="Open Sans" panose="020B0606030504020204" pitchFamily="34" charset="0"/>
              </a:rPr>
              <a:t>Copyright 2022 by The Myers-Briggs Company. All rights reserved. Company confidential.</a:t>
            </a:r>
          </a:p>
        </p:txBody>
      </p:sp>
    </p:spTree>
    <p:extLst>
      <p:ext uri="{BB962C8B-B14F-4D97-AF65-F5344CB8AC3E}">
        <p14:creationId xmlns:p14="http://schemas.microsoft.com/office/powerpoint/2010/main" val="3338446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page - black log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21C46ED-DC5A-4549-AC31-5B629A89663E}"/>
              </a:ext>
            </a:extLst>
          </p:cNvPr>
          <p:cNvSpPr>
            <a:spLocks noGrp="1"/>
          </p:cNvSpPr>
          <p:nvPr>
            <p:ph type="pic" sz="quarter" idx="10"/>
          </p:nvPr>
        </p:nvSpPr>
        <p:spPr>
          <a:xfrm>
            <a:off x="0" y="0"/>
            <a:ext cx="12192000" cy="6858000"/>
          </a:xfrm>
        </p:spPr>
        <p:txBody>
          <a:bodyPr/>
          <a:lstStyle>
            <a:lvl1pPr marL="0" indent="0">
              <a:buNone/>
              <a:defRPr/>
            </a:lvl1pPr>
          </a:lstStyle>
          <a:p>
            <a:endParaRPr lang="en-GB" dirty="0"/>
          </a:p>
        </p:txBody>
      </p:sp>
      <p:sp>
        <p:nvSpPr>
          <p:cNvPr id="11" name="Picture Placeholder 9">
            <a:extLst>
              <a:ext uri="{FF2B5EF4-FFF2-40B4-BE49-F238E27FC236}">
                <a16:creationId xmlns:a16="http://schemas.microsoft.com/office/drawing/2014/main" id="{611A511F-8A66-440B-94E4-B10F86634D57}"/>
              </a:ext>
            </a:extLst>
          </p:cNvPr>
          <p:cNvSpPr>
            <a:spLocks noGrp="1"/>
          </p:cNvSpPr>
          <p:nvPr>
            <p:ph type="pic" sz="quarter" idx="16"/>
          </p:nvPr>
        </p:nvSpPr>
        <p:spPr>
          <a:xfrm>
            <a:off x="9715839" y="6121088"/>
            <a:ext cx="2055813" cy="414338"/>
          </a:xfrm>
          <a:blipFill dpi="0" rotWithShape="1">
            <a:blip r:embed="rId2"/>
            <a:srcRect/>
            <a:stretch>
              <a:fillRect/>
            </a:stretch>
          </a:blipFill>
        </p:spPr>
        <p:txBody>
          <a:bodyPr/>
          <a:lstStyle>
            <a:lvl1pPr marL="0" indent="0">
              <a:buNone/>
              <a:defRPr>
                <a:noFill/>
              </a:defRPr>
            </a:lvl1pPr>
          </a:lstStyle>
          <a:p>
            <a:endParaRPr lang="en-GB" dirty="0"/>
          </a:p>
        </p:txBody>
      </p:sp>
      <p:sp>
        <p:nvSpPr>
          <p:cNvPr id="18" name="Picture Placeholder 3">
            <a:extLst>
              <a:ext uri="{FF2B5EF4-FFF2-40B4-BE49-F238E27FC236}">
                <a16:creationId xmlns:a16="http://schemas.microsoft.com/office/drawing/2014/main" id="{C8F7B463-3D3C-473B-8C59-E328FB99A6C0}"/>
              </a:ext>
            </a:extLst>
          </p:cNvPr>
          <p:cNvSpPr>
            <a:spLocks noGrp="1"/>
          </p:cNvSpPr>
          <p:nvPr>
            <p:ph type="pic" sz="quarter" idx="21"/>
          </p:nvPr>
        </p:nvSpPr>
        <p:spPr>
          <a:xfrm>
            <a:off x="6" y="4998424"/>
            <a:ext cx="3033757" cy="1319462"/>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buNone/>
              <a:defRPr lang="en-GB" sz="1800">
                <a:noFill/>
              </a:defRPr>
            </a:lvl1pPr>
          </a:lstStyle>
          <a:p>
            <a:pPr marL="0" lvl="0" algn="ctr"/>
            <a:endParaRPr lang="en-GB" dirty="0"/>
          </a:p>
        </p:txBody>
      </p:sp>
      <p:sp>
        <p:nvSpPr>
          <p:cNvPr id="19" name="Picture Placeholder 3">
            <a:extLst>
              <a:ext uri="{FF2B5EF4-FFF2-40B4-BE49-F238E27FC236}">
                <a16:creationId xmlns:a16="http://schemas.microsoft.com/office/drawing/2014/main" id="{F69B9A07-A897-40A5-9812-1807E777CD83}"/>
              </a:ext>
            </a:extLst>
          </p:cNvPr>
          <p:cNvSpPr>
            <a:spLocks noGrp="1"/>
          </p:cNvSpPr>
          <p:nvPr>
            <p:ph type="pic" sz="quarter" idx="23"/>
          </p:nvPr>
        </p:nvSpPr>
        <p:spPr>
          <a:xfrm rot="10800000">
            <a:off x="0" y="6493191"/>
            <a:ext cx="1106682" cy="177656"/>
          </a:xfrm>
          <a:gradFill>
            <a:gsLst>
              <a:gs pos="0">
                <a:schemeClr val="accent5"/>
              </a:gs>
              <a:gs pos="100000">
                <a:schemeClr val="bg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buNone/>
              <a:defRPr lang="en-GB" sz="1800">
                <a:noFill/>
              </a:defRPr>
            </a:lvl1pPr>
          </a:lstStyle>
          <a:p>
            <a:pPr marL="0" lvl="0" algn="ctr"/>
            <a:endParaRPr lang="en-GB" dirty="0"/>
          </a:p>
        </p:txBody>
      </p:sp>
      <p:sp>
        <p:nvSpPr>
          <p:cNvPr id="20" name="Picture Placeholder 3">
            <a:extLst>
              <a:ext uri="{FF2B5EF4-FFF2-40B4-BE49-F238E27FC236}">
                <a16:creationId xmlns:a16="http://schemas.microsoft.com/office/drawing/2014/main" id="{11C7EF50-26C8-4566-A4D5-474F4E0FCB49}"/>
              </a:ext>
            </a:extLst>
          </p:cNvPr>
          <p:cNvSpPr>
            <a:spLocks noGrp="1"/>
          </p:cNvSpPr>
          <p:nvPr>
            <p:ph type="pic" sz="quarter" idx="22"/>
          </p:nvPr>
        </p:nvSpPr>
        <p:spPr>
          <a:xfrm>
            <a:off x="5" y="6315689"/>
            <a:ext cx="1106681" cy="258763"/>
          </a:xfr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buNone/>
              <a:defRPr lang="en-GB" sz="1800">
                <a:noFill/>
              </a:defRPr>
            </a:lvl1pPr>
          </a:lstStyle>
          <a:p>
            <a:pPr marL="0" lvl="0" algn="ctr"/>
            <a:endParaRPr lang="en-GB" dirty="0"/>
          </a:p>
        </p:txBody>
      </p:sp>
      <p:sp>
        <p:nvSpPr>
          <p:cNvPr id="21" name="Subtitle 2">
            <a:extLst>
              <a:ext uri="{FF2B5EF4-FFF2-40B4-BE49-F238E27FC236}">
                <a16:creationId xmlns:a16="http://schemas.microsoft.com/office/drawing/2014/main" id="{16E1A2B4-2C5C-4058-8406-3A15A675B417}"/>
              </a:ext>
            </a:extLst>
          </p:cNvPr>
          <p:cNvSpPr>
            <a:spLocks noGrp="1"/>
          </p:cNvSpPr>
          <p:nvPr>
            <p:ph type="subTitle" idx="1" hasCustomPrompt="1"/>
          </p:nvPr>
        </p:nvSpPr>
        <p:spPr>
          <a:xfrm>
            <a:off x="177052" y="5159177"/>
            <a:ext cx="2694341" cy="981207"/>
          </a:xfrm>
        </p:spPr>
        <p:txBody>
          <a:bodyPr>
            <a:noAutofit/>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For a big idea, try a big image</a:t>
            </a:r>
            <a:endParaRPr lang="en-GB" dirty="0"/>
          </a:p>
        </p:txBody>
      </p:sp>
      <p:sp>
        <p:nvSpPr>
          <p:cNvPr id="22" name="Picture Placeholder 3">
            <a:extLst>
              <a:ext uri="{FF2B5EF4-FFF2-40B4-BE49-F238E27FC236}">
                <a16:creationId xmlns:a16="http://schemas.microsoft.com/office/drawing/2014/main" id="{7C67A8E2-867A-4C75-92FD-8B2601445B03}"/>
              </a:ext>
            </a:extLst>
          </p:cNvPr>
          <p:cNvSpPr>
            <a:spLocks noGrp="1"/>
          </p:cNvSpPr>
          <p:nvPr>
            <p:ph type="pic" sz="quarter" idx="24"/>
          </p:nvPr>
        </p:nvSpPr>
        <p:spPr>
          <a:xfrm>
            <a:off x="2286005" y="6307488"/>
            <a:ext cx="747758" cy="273756"/>
          </a:xfr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buNone/>
              <a:defRPr lang="en-GB" sz="1800">
                <a:noFill/>
              </a:defRPr>
            </a:lvl1pPr>
          </a:lstStyle>
          <a:p>
            <a:pPr marL="0" lvl="0" algn="ctr"/>
            <a:endParaRPr lang="en-GB" dirty="0"/>
          </a:p>
        </p:txBody>
      </p:sp>
      <p:sp>
        <p:nvSpPr>
          <p:cNvPr id="28" name="Picture Placeholder 3">
            <a:extLst>
              <a:ext uri="{FF2B5EF4-FFF2-40B4-BE49-F238E27FC236}">
                <a16:creationId xmlns:a16="http://schemas.microsoft.com/office/drawing/2014/main" id="{48662937-5955-458D-9DEE-E924703A3817}"/>
              </a:ext>
            </a:extLst>
          </p:cNvPr>
          <p:cNvSpPr>
            <a:spLocks noGrp="1"/>
          </p:cNvSpPr>
          <p:nvPr>
            <p:ph type="pic" sz="quarter" idx="25"/>
          </p:nvPr>
        </p:nvSpPr>
        <p:spPr>
          <a:xfrm>
            <a:off x="1106686" y="6316130"/>
            <a:ext cx="1179318" cy="265114"/>
          </a:xfr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buNone/>
              <a:defRPr lang="en-GB" sz="1800">
                <a:noFill/>
              </a:defRPr>
            </a:lvl1pPr>
          </a:lstStyle>
          <a:p>
            <a:pPr marL="0" lvl="0" algn="ctr"/>
            <a:endParaRPr lang="en-GB" dirty="0"/>
          </a:p>
        </p:txBody>
      </p:sp>
    </p:spTree>
    <p:extLst>
      <p:ext uri="{BB962C8B-B14F-4D97-AF65-F5344CB8AC3E}">
        <p14:creationId xmlns:p14="http://schemas.microsoft.com/office/powerpoint/2010/main" val="841015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page - white log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21C46ED-DC5A-4549-AC31-5B629A89663E}"/>
              </a:ext>
            </a:extLst>
          </p:cNvPr>
          <p:cNvSpPr>
            <a:spLocks noGrp="1"/>
          </p:cNvSpPr>
          <p:nvPr>
            <p:ph type="pic" sz="quarter" idx="10"/>
          </p:nvPr>
        </p:nvSpPr>
        <p:spPr>
          <a:xfrm>
            <a:off x="0" y="0"/>
            <a:ext cx="12192000" cy="6858000"/>
          </a:xfrm>
        </p:spPr>
        <p:txBody>
          <a:bodyPr/>
          <a:lstStyle>
            <a:lvl1pPr marL="0" indent="0">
              <a:buNone/>
              <a:defRPr/>
            </a:lvl1pPr>
          </a:lstStyle>
          <a:p>
            <a:endParaRPr lang="en-GB" dirty="0"/>
          </a:p>
        </p:txBody>
      </p:sp>
      <p:sp>
        <p:nvSpPr>
          <p:cNvPr id="20" name="Picture Placeholder 3">
            <a:extLst>
              <a:ext uri="{FF2B5EF4-FFF2-40B4-BE49-F238E27FC236}">
                <a16:creationId xmlns:a16="http://schemas.microsoft.com/office/drawing/2014/main" id="{2799AA21-29B6-462B-940A-0E470EC95E1F}"/>
              </a:ext>
            </a:extLst>
          </p:cNvPr>
          <p:cNvSpPr>
            <a:spLocks noGrp="1"/>
          </p:cNvSpPr>
          <p:nvPr>
            <p:ph type="pic" sz="quarter" idx="21"/>
          </p:nvPr>
        </p:nvSpPr>
        <p:spPr>
          <a:xfrm>
            <a:off x="6" y="4998424"/>
            <a:ext cx="3033757" cy="1319462"/>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buNone/>
              <a:defRPr lang="en-GB" sz="1800">
                <a:noFill/>
              </a:defRPr>
            </a:lvl1pPr>
          </a:lstStyle>
          <a:p>
            <a:pPr marL="0" lvl="0" algn="ctr"/>
            <a:endParaRPr lang="en-GB" dirty="0"/>
          </a:p>
        </p:txBody>
      </p:sp>
      <p:sp>
        <p:nvSpPr>
          <p:cNvPr id="13" name="Picture Placeholder 5">
            <a:extLst>
              <a:ext uri="{FF2B5EF4-FFF2-40B4-BE49-F238E27FC236}">
                <a16:creationId xmlns:a16="http://schemas.microsoft.com/office/drawing/2014/main" id="{62056C32-B4B3-4793-9073-72F18595B3D8}"/>
              </a:ext>
            </a:extLst>
          </p:cNvPr>
          <p:cNvSpPr>
            <a:spLocks noGrp="1"/>
          </p:cNvSpPr>
          <p:nvPr>
            <p:ph type="pic" sz="quarter" idx="18"/>
          </p:nvPr>
        </p:nvSpPr>
        <p:spPr>
          <a:xfrm>
            <a:off x="9715500" y="6121400"/>
            <a:ext cx="2055813" cy="414338"/>
          </a:xfrm>
          <a:blipFill>
            <a:blip r:embed="rId2"/>
            <a:stretch>
              <a:fillRect/>
            </a:stretch>
          </a:blipFill>
        </p:spPr>
        <p:txBody>
          <a:bodyPr/>
          <a:lstStyle>
            <a:lvl1pPr marL="0" indent="0">
              <a:buNone/>
              <a:defRPr>
                <a:noFill/>
              </a:defRPr>
            </a:lvl1pPr>
          </a:lstStyle>
          <a:p>
            <a:endParaRPr lang="en-GB" dirty="0"/>
          </a:p>
        </p:txBody>
      </p:sp>
      <p:sp>
        <p:nvSpPr>
          <p:cNvPr id="22" name="Picture Placeholder 3">
            <a:extLst>
              <a:ext uri="{FF2B5EF4-FFF2-40B4-BE49-F238E27FC236}">
                <a16:creationId xmlns:a16="http://schemas.microsoft.com/office/drawing/2014/main" id="{E314C4DD-A50F-44B7-B8A2-5C8EA9AABF29}"/>
              </a:ext>
            </a:extLst>
          </p:cNvPr>
          <p:cNvSpPr>
            <a:spLocks noGrp="1"/>
          </p:cNvSpPr>
          <p:nvPr>
            <p:ph type="pic" sz="quarter" idx="23"/>
          </p:nvPr>
        </p:nvSpPr>
        <p:spPr>
          <a:xfrm rot="10800000">
            <a:off x="0" y="6493191"/>
            <a:ext cx="1106682" cy="177656"/>
          </a:xfrm>
          <a:gradFill>
            <a:gsLst>
              <a:gs pos="0">
                <a:schemeClr val="accent5"/>
              </a:gs>
              <a:gs pos="100000">
                <a:schemeClr val="bg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buNone/>
              <a:defRPr lang="en-GB" sz="1800">
                <a:noFill/>
              </a:defRPr>
            </a:lvl1pPr>
          </a:lstStyle>
          <a:p>
            <a:pPr marL="0" lvl="0" algn="ctr"/>
            <a:endParaRPr lang="en-GB" dirty="0"/>
          </a:p>
        </p:txBody>
      </p:sp>
      <p:sp>
        <p:nvSpPr>
          <p:cNvPr id="21" name="Picture Placeholder 3">
            <a:extLst>
              <a:ext uri="{FF2B5EF4-FFF2-40B4-BE49-F238E27FC236}">
                <a16:creationId xmlns:a16="http://schemas.microsoft.com/office/drawing/2014/main" id="{65185C69-34BC-4959-BA85-6D22277E6B32}"/>
              </a:ext>
            </a:extLst>
          </p:cNvPr>
          <p:cNvSpPr>
            <a:spLocks noGrp="1"/>
          </p:cNvSpPr>
          <p:nvPr>
            <p:ph type="pic" sz="quarter" idx="22"/>
          </p:nvPr>
        </p:nvSpPr>
        <p:spPr>
          <a:xfrm>
            <a:off x="5" y="6315689"/>
            <a:ext cx="1106681" cy="258763"/>
          </a:xfr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buNone/>
              <a:defRPr lang="en-GB" sz="1800">
                <a:noFill/>
              </a:defRPr>
            </a:lvl1pPr>
          </a:lstStyle>
          <a:p>
            <a:pPr marL="0" lvl="0" algn="ctr"/>
            <a:endParaRPr lang="en-GB" dirty="0"/>
          </a:p>
        </p:txBody>
      </p:sp>
      <p:sp>
        <p:nvSpPr>
          <p:cNvPr id="10" name="Subtitle 2">
            <a:extLst>
              <a:ext uri="{FF2B5EF4-FFF2-40B4-BE49-F238E27FC236}">
                <a16:creationId xmlns:a16="http://schemas.microsoft.com/office/drawing/2014/main" id="{382AC347-ACBD-4C20-9153-CDC476A39425}"/>
              </a:ext>
            </a:extLst>
          </p:cNvPr>
          <p:cNvSpPr>
            <a:spLocks noGrp="1"/>
          </p:cNvSpPr>
          <p:nvPr>
            <p:ph type="subTitle" idx="1" hasCustomPrompt="1"/>
          </p:nvPr>
        </p:nvSpPr>
        <p:spPr>
          <a:xfrm>
            <a:off x="177052" y="5159177"/>
            <a:ext cx="2694341" cy="981207"/>
          </a:xfrm>
        </p:spPr>
        <p:txBody>
          <a:bodyPr>
            <a:noAutofit/>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For a big idea, try a big image</a:t>
            </a:r>
            <a:endParaRPr lang="en-GB" dirty="0"/>
          </a:p>
        </p:txBody>
      </p:sp>
      <p:sp>
        <p:nvSpPr>
          <p:cNvPr id="11" name="Picture Placeholder 3">
            <a:extLst>
              <a:ext uri="{FF2B5EF4-FFF2-40B4-BE49-F238E27FC236}">
                <a16:creationId xmlns:a16="http://schemas.microsoft.com/office/drawing/2014/main" id="{EF1964A9-0E84-4A22-8799-0FD1925D09B2}"/>
              </a:ext>
            </a:extLst>
          </p:cNvPr>
          <p:cNvSpPr>
            <a:spLocks noGrp="1"/>
          </p:cNvSpPr>
          <p:nvPr>
            <p:ph type="pic" sz="quarter" idx="24"/>
          </p:nvPr>
        </p:nvSpPr>
        <p:spPr>
          <a:xfrm>
            <a:off x="2286005" y="6307488"/>
            <a:ext cx="747758" cy="273755"/>
          </a:xfr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buNone/>
              <a:defRPr lang="en-GB" sz="1800">
                <a:noFill/>
              </a:defRPr>
            </a:lvl1pPr>
          </a:lstStyle>
          <a:p>
            <a:pPr marL="0" lvl="0" algn="ctr"/>
            <a:endParaRPr lang="en-GB" dirty="0"/>
          </a:p>
        </p:txBody>
      </p:sp>
      <p:sp>
        <p:nvSpPr>
          <p:cNvPr id="12" name="Picture Placeholder 3">
            <a:extLst>
              <a:ext uri="{FF2B5EF4-FFF2-40B4-BE49-F238E27FC236}">
                <a16:creationId xmlns:a16="http://schemas.microsoft.com/office/drawing/2014/main" id="{B5D90BEA-AD95-4BF2-BBA4-E710016E5CA2}"/>
              </a:ext>
            </a:extLst>
          </p:cNvPr>
          <p:cNvSpPr>
            <a:spLocks noGrp="1"/>
          </p:cNvSpPr>
          <p:nvPr>
            <p:ph type="pic" sz="quarter" idx="25"/>
          </p:nvPr>
        </p:nvSpPr>
        <p:spPr>
          <a:xfrm>
            <a:off x="1106686" y="6316131"/>
            <a:ext cx="1179318" cy="256120"/>
          </a:xfr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buNone/>
              <a:defRPr lang="en-GB" sz="1800">
                <a:noFill/>
              </a:defRPr>
            </a:lvl1pPr>
          </a:lstStyle>
          <a:p>
            <a:pPr marL="0" lvl="0" algn="ctr"/>
            <a:endParaRPr lang="en-GB" dirty="0"/>
          </a:p>
        </p:txBody>
      </p:sp>
    </p:spTree>
    <p:extLst>
      <p:ext uri="{BB962C8B-B14F-4D97-AF65-F5344CB8AC3E}">
        <p14:creationId xmlns:p14="http://schemas.microsoft.com/office/powerpoint/2010/main" val="1458365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alf-page - black log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2A01917-888D-4230-9C11-CB97322CB33A}"/>
              </a:ext>
            </a:extLst>
          </p:cNvPr>
          <p:cNvSpPr>
            <a:spLocks noGrp="1"/>
          </p:cNvSpPr>
          <p:nvPr>
            <p:ph type="pic" sz="quarter" idx="13"/>
          </p:nvPr>
        </p:nvSpPr>
        <p:spPr>
          <a:xfrm>
            <a:off x="6092825" y="0"/>
            <a:ext cx="6099175" cy="6858000"/>
          </a:xfrm>
        </p:spPr>
        <p:txBody>
          <a:bodyPr/>
          <a:lstStyle>
            <a:lvl1pPr marL="0" indent="0">
              <a:buNone/>
              <a:defRPr/>
            </a:lvl1pPr>
          </a:lstStyle>
          <a:p>
            <a:endParaRPr lang="en-GB" dirty="0"/>
          </a:p>
        </p:txBody>
      </p:sp>
      <p:sp>
        <p:nvSpPr>
          <p:cNvPr id="3" name="Text Placeholder 2">
            <a:extLst>
              <a:ext uri="{FF2B5EF4-FFF2-40B4-BE49-F238E27FC236}">
                <a16:creationId xmlns:a16="http://schemas.microsoft.com/office/drawing/2014/main" id="{62360617-6027-4AD3-AA96-A19ACA9A0735}"/>
              </a:ext>
            </a:extLst>
          </p:cNvPr>
          <p:cNvSpPr>
            <a:spLocks noGrp="1"/>
          </p:cNvSpPr>
          <p:nvPr>
            <p:ph type="body" sz="quarter" idx="14" hasCustomPrompt="1"/>
          </p:nvPr>
        </p:nvSpPr>
        <p:spPr>
          <a:xfrm>
            <a:off x="609601" y="2078111"/>
            <a:ext cx="5089525" cy="3222625"/>
          </a:xfrm>
        </p:spPr>
        <p:txBody>
          <a:bodyPr/>
          <a:lstStyle>
            <a:lvl1pPr>
              <a:defRPr/>
            </a:lvl1pPr>
          </a:lstStyle>
          <a:p>
            <a:pPr lvl="0"/>
            <a:r>
              <a:rPr lang="en-US" dirty="0"/>
              <a:t>A half-page image is a great way to use portrait while staying on brand.</a:t>
            </a:r>
            <a:endParaRPr lang="en-GB" dirty="0"/>
          </a:p>
        </p:txBody>
      </p:sp>
      <p:sp>
        <p:nvSpPr>
          <p:cNvPr id="13" name="Picture Placeholder 9">
            <a:extLst>
              <a:ext uri="{FF2B5EF4-FFF2-40B4-BE49-F238E27FC236}">
                <a16:creationId xmlns:a16="http://schemas.microsoft.com/office/drawing/2014/main" id="{DDF3296A-A472-4B31-9597-C4A113402DD4}"/>
              </a:ext>
            </a:extLst>
          </p:cNvPr>
          <p:cNvSpPr>
            <a:spLocks noGrp="1"/>
          </p:cNvSpPr>
          <p:nvPr>
            <p:ph type="pic" sz="quarter" idx="16"/>
          </p:nvPr>
        </p:nvSpPr>
        <p:spPr>
          <a:xfrm>
            <a:off x="9715839" y="6121088"/>
            <a:ext cx="2055813" cy="414338"/>
          </a:xfrm>
          <a:blipFill dpi="0" rotWithShape="1">
            <a:blip r:embed="rId2"/>
            <a:srcRect/>
            <a:stretch>
              <a:fillRect/>
            </a:stretch>
          </a:blipFill>
        </p:spPr>
        <p:txBody>
          <a:bodyPr/>
          <a:lstStyle>
            <a:lvl1pPr marL="0" indent="0">
              <a:buNone/>
              <a:defRPr>
                <a:noFill/>
              </a:defRPr>
            </a:lvl1pPr>
          </a:lstStyle>
          <a:p>
            <a:endParaRPr lang="en-GB" dirty="0"/>
          </a:p>
        </p:txBody>
      </p:sp>
      <p:sp>
        <p:nvSpPr>
          <p:cNvPr id="10" name="Title 1">
            <a:extLst>
              <a:ext uri="{FF2B5EF4-FFF2-40B4-BE49-F238E27FC236}">
                <a16:creationId xmlns:a16="http://schemas.microsoft.com/office/drawing/2014/main" id="{55C6F103-AABA-4A14-961E-BFA10DE72D97}"/>
              </a:ext>
            </a:extLst>
          </p:cNvPr>
          <p:cNvSpPr>
            <a:spLocks noGrp="1"/>
          </p:cNvSpPr>
          <p:nvPr>
            <p:ph type="title" hasCustomPrompt="1"/>
          </p:nvPr>
        </p:nvSpPr>
        <p:spPr>
          <a:xfrm>
            <a:off x="609764" y="654490"/>
            <a:ext cx="5089362" cy="988959"/>
          </a:xfrm>
        </p:spPr>
        <p:txBody>
          <a:bodyPr anchor="t">
            <a:noAutofit/>
          </a:bodyPr>
          <a:lstStyle>
            <a:lvl1pPr>
              <a:defRPr sz="3200" b="1" baseline="0"/>
            </a:lvl1pPr>
          </a:lstStyle>
          <a:p>
            <a:r>
              <a:rPr lang="en-GB" dirty="0"/>
              <a:t>How to use portrait images</a:t>
            </a:r>
          </a:p>
        </p:txBody>
      </p:sp>
      <p:sp>
        <p:nvSpPr>
          <p:cNvPr id="12" name="Rectangle 11">
            <a:extLst>
              <a:ext uri="{FF2B5EF4-FFF2-40B4-BE49-F238E27FC236}">
                <a16:creationId xmlns:a16="http://schemas.microsoft.com/office/drawing/2014/main" id="{CF92850D-396B-464F-8954-85C02B97E1DC}"/>
              </a:ext>
            </a:extLst>
          </p:cNvPr>
          <p:cNvSpPr/>
          <p:nvPr userDrawn="1"/>
        </p:nvSpPr>
        <p:spPr>
          <a:xfrm>
            <a:off x="646081" y="367972"/>
            <a:ext cx="5446744" cy="1247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8" name="Rectangle 17">
            <a:extLst>
              <a:ext uri="{FF2B5EF4-FFF2-40B4-BE49-F238E27FC236}">
                <a16:creationId xmlns:a16="http://schemas.microsoft.com/office/drawing/2014/main" id="{42E17E91-BDFC-4B57-A477-B6CFFC926775}"/>
              </a:ext>
            </a:extLst>
          </p:cNvPr>
          <p:cNvSpPr/>
          <p:nvPr userDrawn="1"/>
        </p:nvSpPr>
        <p:spPr>
          <a:xfrm>
            <a:off x="0" y="116045"/>
            <a:ext cx="646081" cy="253099"/>
          </a:xfrm>
          <a:prstGeom prst="rect">
            <a:avLst/>
          </a:prstGeom>
          <a:gradFill flip="none" rotWithShape="1">
            <a:gsLst>
              <a:gs pos="0">
                <a:schemeClr val="bg2"/>
              </a:gs>
              <a:gs pos="100000">
                <a:srgbClr val="244C5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448221F0-8E73-4D43-82E7-B79A76A81B48}"/>
              </a:ext>
            </a:extLst>
          </p:cNvPr>
          <p:cNvSpPr txBox="1"/>
          <p:nvPr userDrawn="1"/>
        </p:nvSpPr>
        <p:spPr>
          <a:xfrm>
            <a:off x="1184558" y="6604564"/>
            <a:ext cx="3939610" cy="200055"/>
          </a:xfrm>
          <a:prstGeom prst="rect">
            <a:avLst/>
          </a:prstGeom>
          <a:noFill/>
        </p:spPr>
        <p:txBody>
          <a:bodyPr wrap="square" rtlCol="0">
            <a:spAutoFit/>
          </a:bodyPr>
          <a:lstStyle/>
          <a:p>
            <a:pPr algn="ctr" defTabSz="457200">
              <a:defRPr/>
            </a:pPr>
            <a:r>
              <a:rPr lang="en-GB" sz="700" dirty="0">
                <a:solidFill>
                  <a:srgbClr val="54575B"/>
                </a:solidFill>
                <a:ea typeface="Open Sans" panose="020B0606030504020204" pitchFamily="34" charset="0"/>
                <a:cs typeface="Open Sans" panose="020B0606030504020204" pitchFamily="34" charset="0"/>
              </a:rPr>
              <a:t>Copyright 2022 by The Myers-Briggs Company. All rights reserved. Company confidential.</a:t>
            </a:r>
          </a:p>
        </p:txBody>
      </p:sp>
      <p:sp>
        <p:nvSpPr>
          <p:cNvPr id="11" name="Picture Placeholder 5">
            <a:extLst>
              <a:ext uri="{FF2B5EF4-FFF2-40B4-BE49-F238E27FC236}">
                <a16:creationId xmlns:a16="http://schemas.microsoft.com/office/drawing/2014/main" id="{63E3C6CE-E2CF-481D-A90E-D048841A7B14}"/>
              </a:ext>
            </a:extLst>
          </p:cNvPr>
          <p:cNvSpPr>
            <a:spLocks noGrp="1"/>
          </p:cNvSpPr>
          <p:nvPr>
            <p:ph type="pic" sz="quarter" idx="19" hasCustomPrompt="1"/>
          </p:nvPr>
        </p:nvSpPr>
        <p:spPr>
          <a:xfrm>
            <a:off x="6569425" y="-2068"/>
            <a:ext cx="574859" cy="233362"/>
          </a:xfr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a:noFill/>
              </a:defRPr>
            </a:lvl1pPr>
          </a:lstStyle>
          <a:p>
            <a:pPr marL="0" lvl="0" algn="ctr"/>
            <a:r>
              <a:rPr lang="en-GB" dirty="0"/>
              <a:t> </a:t>
            </a:r>
          </a:p>
        </p:txBody>
      </p:sp>
      <p:sp>
        <p:nvSpPr>
          <p:cNvPr id="16" name="Picture Placeholder 5">
            <a:extLst>
              <a:ext uri="{FF2B5EF4-FFF2-40B4-BE49-F238E27FC236}">
                <a16:creationId xmlns:a16="http://schemas.microsoft.com/office/drawing/2014/main" id="{B10CB0F6-E61C-4221-B944-4CAD2EEBC878}"/>
              </a:ext>
            </a:extLst>
          </p:cNvPr>
          <p:cNvSpPr>
            <a:spLocks noGrp="1"/>
          </p:cNvSpPr>
          <p:nvPr>
            <p:ph type="pic" sz="quarter" idx="17"/>
          </p:nvPr>
        </p:nvSpPr>
        <p:spPr>
          <a:xfrm>
            <a:off x="6092825" y="234745"/>
            <a:ext cx="476600" cy="129776"/>
          </a:xfrm>
          <a:gradFill>
            <a:gsLst>
              <a:gs pos="0">
                <a:schemeClr val="accent1"/>
              </a:gs>
              <a:gs pos="10000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buNone/>
              <a:defRPr lang="en-GB" sz="1800" dirty="0">
                <a:noFill/>
              </a:defRPr>
            </a:lvl1pPr>
          </a:lstStyle>
          <a:p>
            <a:pPr marL="0" lvl="0" algn="ctr"/>
            <a:endParaRPr lang="en-GB" dirty="0"/>
          </a:p>
        </p:txBody>
      </p:sp>
      <p:sp>
        <p:nvSpPr>
          <p:cNvPr id="19" name="Picture Placeholder 5">
            <a:extLst>
              <a:ext uri="{FF2B5EF4-FFF2-40B4-BE49-F238E27FC236}">
                <a16:creationId xmlns:a16="http://schemas.microsoft.com/office/drawing/2014/main" id="{8EFE7861-46E8-4D9D-8F14-5655F745672D}"/>
              </a:ext>
            </a:extLst>
          </p:cNvPr>
          <p:cNvSpPr>
            <a:spLocks noGrp="1"/>
          </p:cNvSpPr>
          <p:nvPr>
            <p:ph type="pic" sz="quarter" idx="20" hasCustomPrompt="1"/>
          </p:nvPr>
        </p:nvSpPr>
        <p:spPr>
          <a:xfrm>
            <a:off x="6090964" y="-6263"/>
            <a:ext cx="469916" cy="233362"/>
          </a:xfr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a:noFill/>
              </a:defRPr>
            </a:lvl1pPr>
          </a:lstStyle>
          <a:p>
            <a:pPr marL="0" lvl="0" algn="ctr"/>
            <a:r>
              <a:rPr lang="en-GB" dirty="0"/>
              <a:t> </a:t>
            </a:r>
          </a:p>
        </p:txBody>
      </p:sp>
    </p:spTree>
    <p:extLst>
      <p:ext uri="{BB962C8B-B14F-4D97-AF65-F5344CB8AC3E}">
        <p14:creationId xmlns:p14="http://schemas.microsoft.com/office/powerpoint/2010/main" val="2853931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lf-page - white log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2A01917-888D-4230-9C11-CB97322CB33A}"/>
              </a:ext>
            </a:extLst>
          </p:cNvPr>
          <p:cNvSpPr>
            <a:spLocks noGrp="1"/>
          </p:cNvSpPr>
          <p:nvPr>
            <p:ph type="pic" sz="quarter" idx="13"/>
          </p:nvPr>
        </p:nvSpPr>
        <p:spPr>
          <a:xfrm>
            <a:off x="6092825" y="0"/>
            <a:ext cx="6099175" cy="6858000"/>
          </a:xfrm>
        </p:spPr>
        <p:txBody>
          <a:bodyPr/>
          <a:lstStyle>
            <a:lvl1pPr marL="0" indent="0">
              <a:buNone/>
              <a:defRPr/>
            </a:lvl1pPr>
          </a:lstStyle>
          <a:p>
            <a:endParaRPr lang="en-GB" dirty="0"/>
          </a:p>
        </p:txBody>
      </p:sp>
      <p:sp>
        <p:nvSpPr>
          <p:cNvPr id="13" name="Text Placeholder 2">
            <a:extLst>
              <a:ext uri="{FF2B5EF4-FFF2-40B4-BE49-F238E27FC236}">
                <a16:creationId xmlns:a16="http://schemas.microsoft.com/office/drawing/2014/main" id="{6A4858A9-C821-4303-9B15-75D62EF39F78}"/>
              </a:ext>
            </a:extLst>
          </p:cNvPr>
          <p:cNvSpPr>
            <a:spLocks noGrp="1"/>
          </p:cNvSpPr>
          <p:nvPr>
            <p:ph type="body" sz="quarter" idx="14" hasCustomPrompt="1"/>
          </p:nvPr>
        </p:nvSpPr>
        <p:spPr>
          <a:xfrm>
            <a:off x="609764" y="2064038"/>
            <a:ext cx="5089525" cy="3222625"/>
          </a:xfrm>
        </p:spPr>
        <p:txBody>
          <a:bodyPr/>
          <a:lstStyle>
            <a:lvl1pPr>
              <a:defRPr/>
            </a:lvl1pPr>
          </a:lstStyle>
          <a:p>
            <a:pPr lvl="0"/>
            <a:r>
              <a:rPr lang="en-US" dirty="0"/>
              <a:t>A half-page image is a great way to use portrait while staying on brand.</a:t>
            </a:r>
            <a:endParaRPr lang="en-GB" dirty="0"/>
          </a:p>
        </p:txBody>
      </p:sp>
      <p:sp>
        <p:nvSpPr>
          <p:cNvPr id="23" name="Picture Placeholder 5">
            <a:extLst>
              <a:ext uri="{FF2B5EF4-FFF2-40B4-BE49-F238E27FC236}">
                <a16:creationId xmlns:a16="http://schemas.microsoft.com/office/drawing/2014/main" id="{D6763821-75E4-4E7A-841C-E66C7096ACF2}"/>
              </a:ext>
            </a:extLst>
          </p:cNvPr>
          <p:cNvSpPr>
            <a:spLocks noGrp="1"/>
          </p:cNvSpPr>
          <p:nvPr>
            <p:ph type="pic" sz="quarter" idx="18"/>
          </p:nvPr>
        </p:nvSpPr>
        <p:spPr>
          <a:xfrm>
            <a:off x="9715500" y="6121400"/>
            <a:ext cx="2055813" cy="414338"/>
          </a:xfrm>
          <a:blipFill>
            <a:blip r:embed="rId2"/>
            <a:stretch>
              <a:fillRect/>
            </a:stretch>
          </a:blipFill>
        </p:spPr>
        <p:txBody>
          <a:bodyPr/>
          <a:lstStyle>
            <a:lvl1pPr marL="0" indent="0">
              <a:buNone/>
              <a:defRPr>
                <a:noFill/>
              </a:defRPr>
            </a:lvl1pPr>
          </a:lstStyle>
          <a:p>
            <a:endParaRPr lang="en-GB" dirty="0"/>
          </a:p>
        </p:txBody>
      </p:sp>
      <p:sp>
        <p:nvSpPr>
          <p:cNvPr id="10" name="Title 1">
            <a:extLst>
              <a:ext uri="{FF2B5EF4-FFF2-40B4-BE49-F238E27FC236}">
                <a16:creationId xmlns:a16="http://schemas.microsoft.com/office/drawing/2014/main" id="{570CA7B6-CA60-46C6-90DA-FDC2675E7D44}"/>
              </a:ext>
            </a:extLst>
          </p:cNvPr>
          <p:cNvSpPr>
            <a:spLocks noGrp="1"/>
          </p:cNvSpPr>
          <p:nvPr>
            <p:ph type="title" hasCustomPrompt="1"/>
          </p:nvPr>
        </p:nvSpPr>
        <p:spPr>
          <a:xfrm>
            <a:off x="609764" y="654490"/>
            <a:ext cx="5089362" cy="1063099"/>
          </a:xfrm>
        </p:spPr>
        <p:txBody>
          <a:bodyPr anchor="t">
            <a:noAutofit/>
          </a:bodyPr>
          <a:lstStyle>
            <a:lvl1pPr>
              <a:defRPr sz="3200" b="1" baseline="0"/>
            </a:lvl1pPr>
          </a:lstStyle>
          <a:p>
            <a:r>
              <a:rPr lang="en-GB" dirty="0"/>
              <a:t>How to use portrait images</a:t>
            </a:r>
          </a:p>
        </p:txBody>
      </p:sp>
      <p:sp>
        <p:nvSpPr>
          <p:cNvPr id="12" name="Rectangle 11">
            <a:extLst>
              <a:ext uri="{FF2B5EF4-FFF2-40B4-BE49-F238E27FC236}">
                <a16:creationId xmlns:a16="http://schemas.microsoft.com/office/drawing/2014/main" id="{F8F8C938-7EA8-4C94-B370-E7F0E32765CA}"/>
              </a:ext>
            </a:extLst>
          </p:cNvPr>
          <p:cNvSpPr/>
          <p:nvPr userDrawn="1"/>
        </p:nvSpPr>
        <p:spPr>
          <a:xfrm>
            <a:off x="646081" y="367972"/>
            <a:ext cx="5446744" cy="1247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8" name="Rectangle 17">
            <a:extLst>
              <a:ext uri="{FF2B5EF4-FFF2-40B4-BE49-F238E27FC236}">
                <a16:creationId xmlns:a16="http://schemas.microsoft.com/office/drawing/2014/main" id="{8BB2F24F-E659-4371-AD27-52911BBF9017}"/>
              </a:ext>
            </a:extLst>
          </p:cNvPr>
          <p:cNvSpPr/>
          <p:nvPr userDrawn="1"/>
        </p:nvSpPr>
        <p:spPr>
          <a:xfrm>
            <a:off x="0" y="116045"/>
            <a:ext cx="646081" cy="253099"/>
          </a:xfrm>
          <a:prstGeom prst="rect">
            <a:avLst/>
          </a:prstGeom>
          <a:gradFill flip="none" rotWithShape="1">
            <a:gsLst>
              <a:gs pos="0">
                <a:schemeClr val="bg2"/>
              </a:gs>
              <a:gs pos="100000">
                <a:srgbClr val="244C5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CB10046A-ED2C-4BC0-AFC9-3969FF5FA3EA}"/>
              </a:ext>
            </a:extLst>
          </p:cNvPr>
          <p:cNvSpPr txBox="1"/>
          <p:nvPr userDrawn="1"/>
        </p:nvSpPr>
        <p:spPr>
          <a:xfrm>
            <a:off x="1184558" y="6604564"/>
            <a:ext cx="3939610" cy="200055"/>
          </a:xfrm>
          <a:prstGeom prst="rect">
            <a:avLst/>
          </a:prstGeom>
          <a:noFill/>
        </p:spPr>
        <p:txBody>
          <a:bodyPr wrap="square" rtlCol="0">
            <a:spAutoFit/>
          </a:bodyPr>
          <a:lstStyle/>
          <a:p>
            <a:pPr algn="ctr" defTabSz="457200">
              <a:defRPr/>
            </a:pPr>
            <a:r>
              <a:rPr lang="en-GB" sz="700" dirty="0">
                <a:solidFill>
                  <a:srgbClr val="54575B"/>
                </a:solidFill>
                <a:ea typeface="Open Sans" panose="020B0606030504020204" pitchFamily="34" charset="0"/>
                <a:cs typeface="Open Sans" panose="020B0606030504020204" pitchFamily="34" charset="0"/>
              </a:rPr>
              <a:t>Copyright 2022 by The Myers-Briggs Company. All rights reserved. Company confidential.</a:t>
            </a:r>
          </a:p>
        </p:txBody>
      </p:sp>
      <p:sp>
        <p:nvSpPr>
          <p:cNvPr id="19" name="Picture Placeholder 5">
            <a:extLst>
              <a:ext uri="{FF2B5EF4-FFF2-40B4-BE49-F238E27FC236}">
                <a16:creationId xmlns:a16="http://schemas.microsoft.com/office/drawing/2014/main" id="{81199951-D257-40AB-A93E-E1D9FE5263B0}"/>
              </a:ext>
            </a:extLst>
          </p:cNvPr>
          <p:cNvSpPr>
            <a:spLocks noGrp="1"/>
          </p:cNvSpPr>
          <p:nvPr>
            <p:ph type="pic" sz="quarter" idx="17"/>
          </p:nvPr>
        </p:nvSpPr>
        <p:spPr>
          <a:xfrm>
            <a:off x="6092825" y="234745"/>
            <a:ext cx="476600" cy="129776"/>
          </a:xfrm>
          <a:gradFill>
            <a:gsLst>
              <a:gs pos="0">
                <a:schemeClr val="accent1"/>
              </a:gs>
              <a:gs pos="10000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buNone/>
              <a:defRPr lang="en-GB" sz="1800" dirty="0">
                <a:noFill/>
              </a:defRPr>
            </a:lvl1pPr>
          </a:lstStyle>
          <a:p>
            <a:pPr marL="0" lvl="0" algn="ctr"/>
            <a:endParaRPr lang="en-GB" dirty="0"/>
          </a:p>
        </p:txBody>
      </p:sp>
      <p:sp>
        <p:nvSpPr>
          <p:cNvPr id="20" name="Picture Placeholder 5">
            <a:extLst>
              <a:ext uri="{FF2B5EF4-FFF2-40B4-BE49-F238E27FC236}">
                <a16:creationId xmlns:a16="http://schemas.microsoft.com/office/drawing/2014/main" id="{ECAE7016-1433-41A9-BFBE-83BA04758F06}"/>
              </a:ext>
            </a:extLst>
          </p:cNvPr>
          <p:cNvSpPr>
            <a:spLocks noGrp="1"/>
          </p:cNvSpPr>
          <p:nvPr>
            <p:ph type="pic" sz="quarter" idx="19" hasCustomPrompt="1"/>
          </p:nvPr>
        </p:nvSpPr>
        <p:spPr>
          <a:xfrm>
            <a:off x="6560879" y="-10614"/>
            <a:ext cx="574859" cy="233362"/>
          </a:xfr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a:noFill/>
              </a:defRPr>
            </a:lvl1pPr>
          </a:lstStyle>
          <a:p>
            <a:pPr marL="0" lvl="0" algn="ctr"/>
            <a:r>
              <a:rPr lang="en-GB" dirty="0"/>
              <a:t> </a:t>
            </a:r>
          </a:p>
        </p:txBody>
      </p:sp>
      <p:sp>
        <p:nvSpPr>
          <p:cNvPr id="11" name="Picture Placeholder 5">
            <a:extLst>
              <a:ext uri="{FF2B5EF4-FFF2-40B4-BE49-F238E27FC236}">
                <a16:creationId xmlns:a16="http://schemas.microsoft.com/office/drawing/2014/main" id="{8C582F8E-B321-4A69-880C-3E3E3F4C66EC}"/>
              </a:ext>
            </a:extLst>
          </p:cNvPr>
          <p:cNvSpPr>
            <a:spLocks noGrp="1"/>
          </p:cNvSpPr>
          <p:nvPr>
            <p:ph type="pic" sz="quarter" idx="20" hasCustomPrompt="1"/>
          </p:nvPr>
        </p:nvSpPr>
        <p:spPr>
          <a:xfrm>
            <a:off x="6090964" y="-6263"/>
            <a:ext cx="469916" cy="233362"/>
          </a:xfr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a:noFill/>
              </a:defRPr>
            </a:lvl1pPr>
          </a:lstStyle>
          <a:p>
            <a:pPr marL="0" lvl="0" algn="ctr"/>
            <a:r>
              <a:rPr lang="en-GB" dirty="0"/>
              <a:t> </a:t>
            </a:r>
          </a:p>
        </p:txBody>
      </p:sp>
    </p:spTree>
    <p:extLst>
      <p:ext uri="{BB962C8B-B14F-4D97-AF65-F5344CB8AC3E}">
        <p14:creationId xmlns:p14="http://schemas.microsoft.com/office/powerpoint/2010/main" val="1088279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alf-page no bullets - black log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2A01917-888D-4230-9C11-CB97322CB33A}"/>
              </a:ext>
            </a:extLst>
          </p:cNvPr>
          <p:cNvSpPr>
            <a:spLocks noGrp="1"/>
          </p:cNvSpPr>
          <p:nvPr>
            <p:ph type="pic" sz="quarter" idx="13"/>
          </p:nvPr>
        </p:nvSpPr>
        <p:spPr>
          <a:xfrm>
            <a:off x="6092825" y="0"/>
            <a:ext cx="6099175" cy="6858000"/>
          </a:xfrm>
        </p:spPr>
        <p:txBody>
          <a:bodyPr/>
          <a:lstStyle>
            <a:lvl1pPr marL="0" indent="0">
              <a:buNone/>
              <a:defRPr/>
            </a:lvl1pPr>
          </a:lstStyle>
          <a:p>
            <a:endParaRPr lang="en-GB" dirty="0"/>
          </a:p>
        </p:txBody>
      </p:sp>
      <p:sp>
        <p:nvSpPr>
          <p:cNvPr id="10" name="Picture Placeholder 9">
            <a:extLst>
              <a:ext uri="{FF2B5EF4-FFF2-40B4-BE49-F238E27FC236}">
                <a16:creationId xmlns:a16="http://schemas.microsoft.com/office/drawing/2014/main" id="{4D679589-E71F-44B4-AA07-914908B40ADD}"/>
              </a:ext>
            </a:extLst>
          </p:cNvPr>
          <p:cNvSpPr>
            <a:spLocks noGrp="1"/>
          </p:cNvSpPr>
          <p:nvPr>
            <p:ph type="pic" sz="quarter" idx="16"/>
          </p:nvPr>
        </p:nvSpPr>
        <p:spPr>
          <a:xfrm>
            <a:off x="9715839" y="6121088"/>
            <a:ext cx="2055813" cy="414338"/>
          </a:xfrm>
          <a:blipFill dpi="0" rotWithShape="1">
            <a:blip r:embed="rId2"/>
            <a:srcRect/>
            <a:stretch>
              <a:fillRect/>
            </a:stretch>
          </a:blipFill>
        </p:spPr>
        <p:txBody>
          <a:bodyPr/>
          <a:lstStyle>
            <a:lvl1pPr marL="0" indent="0">
              <a:buNone/>
              <a:defRPr>
                <a:noFill/>
              </a:defRPr>
            </a:lvl1pPr>
          </a:lstStyle>
          <a:p>
            <a:endParaRPr lang="en-GB" dirty="0"/>
          </a:p>
        </p:txBody>
      </p:sp>
      <p:sp>
        <p:nvSpPr>
          <p:cNvPr id="9" name="Title 1">
            <a:extLst>
              <a:ext uri="{FF2B5EF4-FFF2-40B4-BE49-F238E27FC236}">
                <a16:creationId xmlns:a16="http://schemas.microsoft.com/office/drawing/2014/main" id="{6703322B-66E5-4661-86EE-756EF942CE5A}"/>
              </a:ext>
            </a:extLst>
          </p:cNvPr>
          <p:cNvSpPr>
            <a:spLocks noGrp="1"/>
          </p:cNvSpPr>
          <p:nvPr>
            <p:ph type="title" hasCustomPrompt="1"/>
          </p:nvPr>
        </p:nvSpPr>
        <p:spPr>
          <a:xfrm>
            <a:off x="609764" y="654490"/>
            <a:ext cx="5089362" cy="976602"/>
          </a:xfrm>
        </p:spPr>
        <p:txBody>
          <a:bodyPr anchor="t">
            <a:noAutofit/>
          </a:bodyPr>
          <a:lstStyle>
            <a:lvl1pPr>
              <a:defRPr sz="3200" b="1" baseline="0"/>
            </a:lvl1pPr>
          </a:lstStyle>
          <a:p>
            <a:r>
              <a:rPr lang="en-GB" dirty="0"/>
              <a:t>How to use portrait images</a:t>
            </a:r>
          </a:p>
        </p:txBody>
      </p:sp>
      <p:sp>
        <p:nvSpPr>
          <p:cNvPr id="12" name="Rectangle 11">
            <a:extLst>
              <a:ext uri="{FF2B5EF4-FFF2-40B4-BE49-F238E27FC236}">
                <a16:creationId xmlns:a16="http://schemas.microsoft.com/office/drawing/2014/main" id="{15A1CB55-ED56-4961-BA3A-26EA5F10F5CD}"/>
              </a:ext>
            </a:extLst>
          </p:cNvPr>
          <p:cNvSpPr/>
          <p:nvPr userDrawn="1"/>
        </p:nvSpPr>
        <p:spPr>
          <a:xfrm>
            <a:off x="646081" y="367972"/>
            <a:ext cx="5446744" cy="1247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0" name="Rectangle 19">
            <a:extLst>
              <a:ext uri="{FF2B5EF4-FFF2-40B4-BE49-F238E27FC236}">
                <a16:creationId xmlns:a16="http://schemas.microsoft.com/office/drawing/2014/main" id="{7E8DA812-756E-4F39-B58E-FA88707A75D6}"/>
              </a:ext>
            </a:extLst>
          </p:cNvPr>
          <p:cNvSpPr/>
          <p:nvPr userDrawn="1"/>
        </p:nvSpPr>
        <p:spPr>
          <a:xfrm>
            <a:off x="0" y="116045"/>
            <a:ext cx="646081" cy="253099"/>
          </a:xfrm>
          <a:prstGeom prst="rect">
            <a:avLst/>
          </a:prstGeom>
          <a:gradFill flip="none" rotWithShape="1">
            <a:gsLst>
              <a:gs pos="0">
                <a:schemeClr val="bg2"/>
              </a:gs>
              <a:gs pos="100000">
                <a:srgbClr val="244C5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5802C8D4-5309-453C-9F03-B20E3BADC61A}"/>
              </a:ext>
            </a:extLst>
          </p:cNvPr>
          <p:cNvSpPr txBox="1"/>
          <p:nvPr userDrawn="1"/>
        </p:nvSpPr>
        <p:spPr>
          <a:xfrm>
            <a:off x="1184558" y="6604564"/>
            <a:ext cx="3939610" cy="200055"/>
          </a:xfrm>
          <a:prstGeom prst="rect">
            <a:avLst/>
          </a:prstGeom>
          <a:noFill/>
        </p:spPr>
        <p:txBody>
          <a:bodyPr wrap="square" rtlCol="0">
            <a:spAutoFit/>
          </a:bodyPr>
          <a:lstStyle/>
          <a:p>
            <a:pPr algn="ctr" defTabSz="457200">
              <a:defRPr/>
            </a:pPr>
            <a:r>
              <a:rPr lang="en-GB" sz="700" dirty="0">
                <a:solidFill>
                  <a:srgbClr val="54575B"/>
                </a:solidFill>
                <a:ea typeface="Open Sans" panose="020B0606030504020204" pitchFamily="34" charset="0"/>
                <a:cs typeface="Open Sans" panose="020B0606030504020204" pitchFamily="34" charset="0"/>
              </a:rPr>
              <a:t>Copyright 2022 by The Myers-Briggs Company. All rights reserved. Company confidential.</a:t>
            </a:r>
          </a:p>
        </p:txBody>
      </p:sp>
      <p:sp>
        <p:nvSpPr>
          <p:cNvPr id="11" name="Picture Placeholder 5">
            <a:extLst>
              <a:ext uri="{FF2B5EF4-FFF2-40B4-BE49-F238E27FC236}">
                <a16:creationId xmlns:a16="http://schemas.microsoft.com/office/drawing/2014/main" id="{A6BAA34F-F455-4C02-BF66-531C2FA35655}"/>
              </a:ext>
            </a:extLst>
          </p:cNvPr>
          <p:cNvSpPr>
            <a:spLocks noGrp="1"/>
          </p:cNvSpPr>
          <p:nvPr>
            <p:ph type="pic" sz="quarter" idx="17"/>
          </p:nvPr>
        </p:nvSpPr>
        <p:spPr>
          <a:xfrm>
            <a:off x="6095116" y="492702"/>
            <a:ext cx="643790" cy="129776"/>
          </a:xfrm>
          <a:gradFill>
            <a:gsLst>
              <a:gs pos="0">
                <a:schemeClr val="accent1"/>
              </a:gs>
              <a:gs pos="10000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buNone/>
              <a:defRPr lang="en-GB" sz="1800" dirty="0">
                <a:noFill/>
              </a:defRPr>
            </a:lvl1pPr>
          </a:lstStyle>
          <a:p>
            <a:pPr marL="0" lvl="0" algn="ctr"/>
            <a:endParaRPr lang="en-GB" dirty="0"/>
          </a:p>
        </p:txBody>
      </p:sp>
      <p:sp>
        <p:nvSpPr>
          <p:cNvPr id="14" name="Picture Placeholder 5">
            <a:extLst>
              <a:ext uri="{FF2B5EF4-FFF2-40B4-BE49-F238E27FC236}">
                <a16:creationId xmlns:a16="http://schemas.microsoft.com/office/drawing/2014/main" id="{60C30D8B-D572-469B-8C3B-02212976F85F}"/>
              </a:ext>
            </a:extLst>
          </p:cNvPr>
          <p:cNvSpPr>
            <a:spLocks noGrp="1"/>
          </p:cNvSpPr>
          <p:nvPr>
            <p:ph type="pic" sz="quarter" idx="19" hasCustomPrompt="1"/>
          </p:nvPr>
        </p:nvSpPr>
        <p:spPr>
          <a:xfrm>
            <a:off x="6738906" y="259340"/>
            <a:ext cx="863601" cy="233362"/>
          </a:xfr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a:noFill/>
              </a:defRPr>
            </a:lvl1pPr>
          </a:lstStyle>
          <a:p>
            <a:pPr marL="0" lvl="0" algn="ctr"/>
            <a:r>
              <a:rPr lang="en-GB" dirty="0"/>
              <a:t> </a:t>
            </a:r>
          </a:p>
        </p:txBody>
      </p:sp>
    </p:spTree>
    <p:extLst>
      <p:ext uri="{BB962C8B-B14F-4D97-AF65-F5344CB8AC3E}">
        <p14:creationId xmlns:p14="http://schemas.microsoft.com/office/powerpoint/2010/main" val="3743560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alf-page no bullets - white log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2A01917-888D-4230-9C11-CB97322CB33A}"/>
              </a:ext>
            </a:extLst>
          </p:cNvPr>
          <p:cNvSpPr>
            <a:spLocks noGrp="1"/>
          </p:cNvSpPr>
          <p:nvPr>
            <p:ph type="pic" sz="quarter" idx="13"/>
          </p:nvPr>
        </p:nvSpPr>
        <p:spPr>
          <a:xfrm>
            <a:off x="6092825" y="0"/>
            <a:ext cx="6099175" cy="6858000"/>
          </a:xfrm>
        </p:spPr>
        <p:txBody>
          <a:bodyPr/>
          <a:lstStyle>
            <a:lvl1pPr marL="0" indent="0">
              <a:buNone/>
              <a:defRPr/>
            </a:lvl1pPr>
          </a:lstStyle>
          <a:p>
            <a:endParaRPr lang="en-GB" dirty="0"/>
          </a:p>
        </p:txBody>
      </p:sp>
      <p:sp>
        <p:nvSpPr>
          <p:cNvPr id="20" name="Picture Placeholder 5">
            <a:extLst>
              <a:ext uri="{FF2B5EF4-FFF2-40B4-BE49-F238E27FC236}">
                <a16:creationId xmlns:a16="http://schemas.microsoft.com/office/drawing/2014/main" id="{F6DA1523-8E7E-42AD-9A16-1B3B26D2E19C}"/>
              </a:ext>
            </a:extLst>
          </p:cNvPr>
          <p:cNvSpPr>
            <a:spLocks noGrp="1"/>
          </p:cNvSpPr>
          <p:nvPr>
            <p:ph type="pic" sz="quarter" idx="18"/>
          </p:nvPr>
        </p:nvSpPr>
        <p:spPr>
          <a:xfrm>
            <a:off x="9715500" y="6121400"/>
            <a:ext cx="2055813" cy="414338"/>
          </a:xfrm>
          <a:blipFill>
            <a:blip r:embed="rId2"/>
            <a:stretch>
              <a:fillRect/>
            </a:stretch>
          </a:blipFill>
        </p:spPr>
        <p:txBody>
          <a:bodyPr/>
          <a:lstStyle>
            <a:lvl1pPr marL="0" indent="0">
              <a:buNone/>
              <a:defRPr>
                <a:noFill/>
              </a:defRPr>
            </a:lvl1pPr>
          </a:lstStyle>
          <a:p>
            <a:endParaRPr lang="en-GB" dirty="0"/>
          </a:p>
        </p:txBody>
      </p:sp>
      <p:sp>
        <p:nvSpPr>
          <p:cNvPr id="9" name="Title 1">
            <a:extLst>
              <a:ext uri="{FF2B5EF4-FFF2-40B4-BE49-F238E27FC236}">
                <a16:creationId xmlns:a16="http://schemas.microsoft.com/office/drawing/2014/main" id="{2F718B28-66F5-4AC0-BF52-B609ECE07DC4}"/>
              </a:ext>
            </a:extLst>
          </p:cNvPr>
          <p:cNvSpPr>
            <a:spLocks noGrp="1"/>
          </p:cNvSpPr>
          <p:nvPr>
            <p:ph type="title" hasCustomPrompt="1"/>
          </p:nvPr>
        </p:nvSpPr>
        <p:spPr>
          <a:xfrm>
            <a:off x="609764" y="654490"/>
            <a:ext cx="5089362" cy="939532"/>
          </a:xfrm>
        </p:spPr>
        <p:txBody>
          <a:bodyPr anchor="t">
            <a:noAutofit/>
          </a:bodyPr>
          <a:lstStyle>
            <a:lvl1pPr>
              <a:defRPr sz="3200" b="1" baseline="0"/>
            </a:lvl1pPr>
          </a:lstStyle>
          <a:p>
            <a:r>
              <a:rPr lang="en-GB" dirty="0"/>
              <a:t>How to use portrait images</a:t>
            </a:r>
          </a:p>
        </p:txBody>
      </p:sp>
      <p:sp>
        <p:nvSpPr>
          <p:cNvPr id="10" name="Rectangle 9">
            <a:extLst>
              <a:ext uri="{FF2B5EF4-FFF2-40B4-BE49-F238E27FC236}">
                <a16:creationId xmlns:a16="http://schemas.microsoft.com/office/drawing/2014/main" id="{AC78E9AD-D5A9-4AF3-956F-D362343ACA23}"/>
              </a:ext>
            </a:extLst>
          </p:cNvPr>
          <p:cNvSpPr/>
          <p:nvPr userDrawn="1"/>
        </p:nvSpPr>
        <p:spPr>
          <a:xfrm>
            <a:off x="646081" y="367972"/>
            <a:ext cx="5446744" cy="1247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6" name="Rectangle 15">
            <a:extLst>
              <a:ext uri="{FF2B5EF4-FFF2-40B4-BE49-F238E27FC236}">
                <a16:creationId xmlns:a16="http://schemas.microsoft.com/office/drawing/2014/main" id="{ABBB6E3F-9157-459C-B7F7-7C93D9935163}"/>
              </a:ext>
            </a:extLst>
          </p:cNvPr>
          <p:cNvSpPr/>
          <p:nvPr userDrawn="1"/>
        </p:nvSpPr>
        <p:spPr>
          <a:xfrm>
            <a:off x="0" y="116045"/>
            <a:ext cx="646081" cy="253099"/>
          </a:xfrm>
          <a:prstGeom prst="rect">
            <a:avLst/>
          </a:prstGeom>
          <a:gradFill flip="none" rotWithShape="1">
            <a:gsLst>
              <a:gs pos="0">
                <a:schemeClr val="bg2"/>
              </a:gs>
              <a:gs pos="100000">
                <a:srgbClr val="244C5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9B00A1E0-7F2E-458B-AED5-0E3CF3EC8A18}"/>
              </a:ext>
            </a:extLst>
          </p:cNvPr>
          <p:cNvSpPr txBox="1"/>
          <p:nvPr userDrawn="1"/>
        </p:nvSpPr>
        <p:spPr>
          <a:xfrm>
            <a:off x="1184558" y="6604564"/>
            <a:ext cx="3939610" cy="200055"/>
          </a:xfrm>
          <a:prstGeom prst="rect">
            <a:avLst/>
          </a:prstGeom>
          <a:noFill/>
        </p:spPr>
        <p:txBody>
          <a:bodyPr wrap="square" rtlCol="0">
            <a:spAutoFit/>
          </a:bodyPr>
          <a:lstStyle/>
          <a:p>
            <a:pPr algn="ctr" defTabSz="457200">
              <a:defRPr/>
            </a:pPr>
            <a:r>
              <a:rPr lang="en-GB" sz="700" dirty="0">
                <a:solidFill>
                  <a:srgbClr val="54575B"/>
                </a:solidFill>
                <a:ea typeface="Open Sans" panose="020B0606030504020204" pitchFamily="34" charset="0"/>
                <a:cs typeface="Open Sans" panose="020B0606030504020204" pitchFamily="34" charset="0"/>
              </a:rPr>
              <a:t>Copyright 2022 by The Myers-Briggs Company. All rights reserved. Company confidential.</a:t>
            </a:r>
          </a:p>
        </p:txBody>
      </p:sp>
      <p:sp>
        <p:nvSpPr>
          <p:cNvPr id="11" name="Picture Placeholder 5">
            <a:extLst>
              <a:ext uri="{FF2B5EF4-FFF2-40B4-BE49-F238E27FC236}">
                <a16:creationId xmlns:a16="http://schemas.microsoft.com/office/drawing/2014/main" id="{D998201F-AD7A-42F3-A8AF-EADAD55C74CA}"/>
              </a:ext>
            </a:extLst>
          </p:cNvPr>
          <p:cNvSpPr>
            <a:spLocks noGrp="1"/>
          </p:cNvSpPr>
          <p:nvPr>
            <p:ph type="pic" sz="quarter" idx="17"/>
          </p:nvPr>
        </p:nvSpPr>
        <p:spPr>
          <a:xfrm>
            <a:off x="6095116" y="492702"/>
            <a:ext cx="643790" cy="129776"/>
          </a:xfrm>
          <a:gradFill>
            <a:gsLst>
              <a:gs pos="0">
                <a:schemeClr val="accent1"/>
              </a:gs>
              <a:gs pos="10000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buNone/>
              <a:defRPr lang="en-GB" sz="1800" dirty="0">
                <a:noFill/>
              </a:defRPr>
            </a:lvl1pPr>
          </a:lstStyle>
          <a:p>
            <a:pPr marL="0" lvl="0" algn="ctr"/>
            <a:endParaRPr lang="en-GB" dirty="0"/>
          </a:p>
        </p:txBody>
      </p:sp>
      <p:sp>
        <p:nvSpPr>
          <p:cNvPr id="17" name="Picture Placeholder 5">
            <a:extLst>
              <a:ext uri="{FF2B5EF4-FFF2-40B4-BE49-F238E27FC236}">
                <a16:creationId xmlns:a16="http://schemas.microsoft.com/office/drawing/2014/main" id="{AF90630A-B89B-41DD-A3BC-F4D218A03A94}"/>
              </a:ext>
            </a:extLst>
          </p:cNvPr>
          <p:cNvSpPr>
            <a:spLocks noGrp="1"/>
          </p:cNvSpPr>
          <p:nvPr>
            <p:ph type="pic" sz="quarter" idx="19" hasCustomPrompt="1"/>
          </p:nvPr>
        </p:nvSpPr>
        <p:spPr>
          <a:xfrm>
            <a:off x="6738906" y="259340"/>
            <a:ext cx="863601" cy="233362"/>
          </a:xfr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a:noFill/>
              </a:defRPr>
            </a:lvl1pPr>
          </a:lstStyle>
          <a:p>
            <a:pPr marL="0" lvl="0" algn="ctr"/>
            <a:r>
              <a:rPr lang="en-GB" dirty="0"/>
              <a:t> </a:t>
            </a:r>
          </a:p>
        </p:txBody>
      </p:sp>
    </p:spTree>
    <p:extLst>
      <p:ext uri="{BB962C8B-B14F-4D97-AF65-F5344CB8AC3E}">
        <p14:creationId xmlns:p14="http://schemas.microsoft.com/office/powerpoint/2010/main" val="265817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02797" y="6114726"/>
            <a:ext cx="2100025" cy="424825"/>
          </a:xfrm>
          <a:prstGeom prst="rect">
            <a:avLst/>
          </a:prstGeom>
        </p:spPr>
      </p:pic>
      <p:sp>
        <p:nvSpPr>
          <p:cNvPr id="5" name="Title 1">
            <a:extLst>
              <a:ext uri="{FF2B5EF4-FFF2-40B4-BE49-F238E27FC236}">
                <a16:creationId xmlns:a16="http://schemas.microsoft.com/office/drawing/2014/main" id="{5A220461-C60F-4D05-84C6-BB7A9F21E0D2}"/>
              </a:ext>
            </a:extLst>
          </p:cNvPr>
          <p:cNvSpPr>
            <a:spLocks noGrp="1"/>
          </p:cNvSpPr>
          <p:nvPr>
            <p:ph type="title" hasCustomPrompt="1"/>
          </p:nvPr>
        </p:nvSpPr>
        <p:spPr>
          <a:xfrm>
            <a:off x="609764" y="654490"/>
            <a:ext cx="10533952" cy="867784"/>
          </a:xfrm>
        </p:spPr>
        <p:txBody>
          <a:bodyPr anchor="t">
            <a:noAutofit/>
          </a:bodyPr>
          <a:lstStyle>
            <a:lvl1pPr>
              <a:defRPr sz="3200" b="1" baseline="0"/>
            </a:lvl1pPr>
          </a:lstStyle>
          <a:p>
            <a:r>
              <a:rPr lang="en-US" dirty="0"/>
              <a:t>Slide title goes here</a:t>
            </a:r>
            <a:endParaRPr lang="en-GB" dirty="0"/>
          </a:p>
        </p:txBody>
      </p:sp>
      <p:sp>
        <p:nvSpPr>
          <p:cNvPr id="6" name="Rectangle 5">
            <a:extLst>
              <a:ext uri="{FF2B5EF4-FFF2-40B4-BE49-F238E27FC236}">
                <a16:creationId xmlns:a16="http://schemas.microsoft.com/office/drawing/2014/main" id="{390D466B-9379-478E-BE9D-8F89D91ABC21}"/>
              </a:ext>
            </a:extLst>
          </p:cNvPr>
          <p:cNvSpPr/>
          <p:nvPr userDrawn="1"/>
        </p:nvSpPr>
        <p:spPr>
          <a:xfrm>
            <a:off x="646080" y="368327"/>
            <a:ext cx="7200000" cy="1247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857A0870-7119-4832-9ACA-2C3826F2D416}"/>
              </a:ext>
            </a:extLst>
          </p:cNvPr>
          <p:cNvSpPr/>
          <p:nvPr userDrawn="1"/>
        </p:nvSpPr>
        <p:spPr>
          <a:xfrm>
            <a:off x="0" y="116045"/>
            <a:ext cx="646081" cy="253099"/>
          </a:xfrm>
          <a:prstGeom prst="rect">
            <a:avLst/>
          </a:prstGeom>
          <a:gradFill flip="none" rotWithShape="1">
            <a:gsLst>
              <a:gs pos="0">
                <a:schemeClr val="bg2"/>
              </a:gs>
              <a:gs pos="100000">
                <a:srgbClr val="244C5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39BBB8C9-1261-49CB-9EFD-A9EB12AEC9F4}"/>
              </a:ext>
            </a:extLst>
          </p:cNvPr>
          <p:cNvSpPr txBox="1"/>
          <p:nvPr userDrawn="1"/>
        </p:nvSpPr>
        <p:spPr>
          <a:xfrm>
            <a:off x="4076345" y="6621447"/>
            <a:ext cx="3939610" cy="200055"/>
          </a:xfrm>
          <a:prstGeom prst="rect">
            <a:avLst/>
          </a:prstGeom>
          <a:noFill/>
        </p:spPr>
        <p:txBody>
          <a:bodyPr wrap="square" rtlCol="0">
            <a:spAutoFit/>
          </a:bodyPr>
          <a:lstStyle/>
          <a:p>
            <a:pPr algn="ctr" defTabSz="457200">
              <a:defRPr/>
            </a:pPr>
            <a:r>
              <a:rPr lang="en-GB" sz="700" dirty="0">
                <a:solidFill>
                  <a:srgbClr val="54575B"/>
                </a:solidFill>
                <a:ea typeface="Open Sans" panose="020B0606030504020204" pitchFamily="34" charset="0"/>
                <a:cs typeface="Open Sans" panose="020B0606030504020204" pitchFamily="34" charset="0"/>
              </a:rPr>
              <a:t>Copyright 2022 by The Myers-Briggs Company. All rights reserved. Company confidential.</a:t>
            </a:r>
          </a:p>
        </p:txBody>
      </p:sp>
      <p:sp>
        <p:nvSpPr>
          <p:cNvPr id="11" name="Rectangle 10">
            <a:extLst>
              <a:ext uri="{FF2B5EF4-FFF2-40B4-BE49-F238E27FC236}">
                <a16:creationId xmlns:a16="http://schemas.microsoft.com/office/drawing/2014/main" id="{2C082C83-0AAB-4C1D-ABA6-78288D38A462}"/>
              </a:ext>
            </a:extLst>
          </p:cNvPr>
          <p:cNvSpPr/>
          <p:nvPr userDrawn="1"/>
        </p:nvSpPr>
        <p:spPr>
          <a:xfrm>
            <a:off x="8489870" y="-5147"/>
            <a:ext cx="863601" cy="2530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8B20B21C-3E09-4523-AD15-145F28021941}"/>
              </a:ext>
            </a:extLst>
          </p:cNvPr>
          <p:cNvSpPr/>
          <p:nvPr userDrawn="1"/>
        </p:nvSpPr>
        <p:spPr>
          <a:xfrm>
            <a:off x="7846080" y="243597"/>
            <a:ext cx="643790" cy="124730"/>
          </a:xfrm>
          <a:prstGeom prst="rect">
            <a:avLst/>
          </a:prstGeom>
          <a:gradFill flip="none" rotWithShape="1">
            <a:gsLst>
              <a:gs pos="0">
                <a:schemeClr val="accent1"/>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053643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AFC096-1D1B-4475-BD8D-E60A7406C7F1}" type="datetimeFigureOut">
              <a:rPr lang="en-US" smtClean="0"/>
              <a:pPr/>
              <a:t>5/1/2023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DF855F4A-39AA-47A4-BDEA-7D5D4AA18EEF}" type="slidenum">
              <a:rPr lang="en-US" smtClean="0"/>
              <a:pPr>
                <a:defRPr/>
              </a:pPr>
              <a:t>‹#›</a:t>
            </a:fld>
            <a:endParaRPr lang="en-US" dirty="0"/>
          </a:p>
        </p:txBody>
      </p:sp>
    </p:spTree>
    <p:extLst>
      <p:ext uri="{BB962C8B-B14F-4D97-AF65-F5344CB8AC3E}">
        <p14:creationId xmlns:p14="http://schemas.microsoft.com/office/powerpoint/2010/main" val="94695335"/>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02797" y="6114726"/>
            <a:ext cx="2100025" cy="424825"/>
          </a:xfrm>
          <a:prstGeom prst="rect">
            <a:avLst/>
          </a:prstGeom>
        </p:spPr>
      </p:pic>
      <p:sp>
        <p:nvSpPr>
          <p:cNvPr id="6" name="Title 1">
            <a:extLst>
              <a:ext uri="{FF2B5EF4-FFF2-40B4-BE49-F238E27FC236}">
                <a16:creationId xmlns:a16="http://schemas.microsoft.com/office/drawing/2014/main" id="{4577F3B4-E509-413F-A685-8008C4F1AB4D}"/>
              </a:ext>
            </a:extLst>
          </p:cNvPr>
          <p:cNvSpPr>
            <a:spLocks noGrp="1"/>
          </p:cNvSpPr>
          <p:nvPr>
            <p:ph type="title" hasCustomPrompt="1"/>
          </p:nvPr>
        </p:nvSpPr>
        <p:spPr>
          <a:xfrm>
            <a:off x="609763" y="654489"/>
            <a:ext cx="10335603" cy="902461"/>
          </a:xfrm>
        </p:spPr>
        <p:txBody>
          <a:bodyPr anchor="t">
            <a:noAutofit/>
          </a:bodyPr>
          <a:lstStyle>
            <a:lvl1pPr>
              <a:defRPr sz="3200" b="1" baseline="0"/>
            </a:lvl1pPr>
          </a:lstStyle>
          <a:p>
            <a:r>
              <a:rPr lang="en-US" dirty="0"/>
              <a:t>Public Relations</a:t>
            </a:r>
            <a:endParaRPr lang="en-GB" dirty="0"/>
          </a:p>
        </p:txBody>
      </p:sp>
      <p:sp>
        <p:nvSpPr>
          <p:cNvPr id="7" name="Rectangle 6">
            <a:extLst>
              <a:ext uri="{FF2B5EF4-FFF2-40B4-BE49-F238E27FC236}">
                <a16:creationId xmlns:a16="http://schemas.microsoft.com/office/drawing/2014/main" id="{80A16858-3104-4BF8-BAE2-3B2E2F490317}"/>
              </a:ext>
            </a:extLst>
          </p:cNvPr>
          <p:cNvSpPr/>
          <p:nvPr userDrawn="1"/>
        </p:nvSpPr>
        <p:spPr>
          <a:xfrm>
            <a:off x="646080" y="368327"/>
            <a:ext cx="7200000" cy="1247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8" name="Rectangle 7">
            <a:extLst>
              <a:ext uri="{FF2B5EF4-FFF2-40B4-BE49-F238E27FC236}">
                <a16:creationId xmlns:a16="http://schemas.microsoft.com/office/drawing/2014/main" id="{9E32408C-1424-411B-8ED3-2ABBBD0318DA}"/>
              </a:ext>
            </a:extLst>
          </p:cNvPr>
          <p:cNvSpPr/>
          <p:nvPr userDrawn="1"/>
        </p:nvSpPr>
        <p:spPr>
          <a:xfrm>
            <a:off x="0" y="116045"/>
            <a:ext cx="646081" cy="253099"/>
          </a:xfrm>
          <a:prstGeom prst="rect">
            <a:avLst/>
          </a:prstGeom>
          <a:gradFill flip="none" rotWithShape="1">
            <a:gsLst>
              <a:gs pos="0">
                <a:schemeClr val="bg2"/>
              </a:gs>
              <a:gs pos="100000">
                <a:srgbClr val="244C5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 Placeholder 2">
            <a:extLst>
              <a:ext uri="{FF2B5EF4-FFF2-40B4-BE49-F238E27FC236}">
                <a16:creationId xmlns:a16="http://schemas.microsoft.com/office/drawing/2014/main" id="{26E1F1F4-8E60-4C53-96BB-CE65B6D76FD2}"/>
              </a:ext>
            </a:extLst>
          </p:cNvPr>
          <p:cNvSpPr>
            <a:spLocks noGrp="1"/>
          </p:cNvSpPr>
          <p:nvPr>
            <p:ph type="body" sz="quarter" idx="10" hasCustomPrompt="1"/>
          </p:nvPr>
        </p:nvSpPr>
        <p:spPr>
          <a:xfrm>
            <a:off x="123988" y="2063407"/>
            <a:ext cx="10335603" cy="1822793"/>
          </a:xfrm>
        </p:spPr>
        <p:txBody>
          <a:bodyPr>
            <a:noAutofit/>
          </a:bodyPr>
          <a:lstStyle>
            <a:lvl1pPr marL="0" indent="0">
              <a:spcBef>
                <a:spcPts val="2000"/>
              </a:spcBef>
              <a:buSzPct val="100000"/>
              <a:buFont typeface="+mj-lt"/>
              <a:buNone/>
              <a:defRPr sz="2000" b="0">
                <a:latin typeface="+mn-lt"/>
              </a:defRPr>
            </a:lvl1pPr>
            <a:lvl2pPr marL="914400" indent="-457200">
              <a:spcBef>
                <a:spcPts val="1200"/>
              </a:spcBef>
              <a:buClr>
                <a:srgbClr val="A4D8E0"/>
              </a:buClr>
              <a:buSzPct val="100000"/>
              <a:buFont typeface="+mj-lt"/>
              <a:buAutoNum type="alphaLcPeriod"/>
              <a:defRPr sz="2000">
                <a:latin typeface="+mj-lt"/>
              </a:defRPr>
            </a:lvl2pPr>
          </a:lstStyle>
          <a:p>
            <a:pPr lvl="0"/>
            <a:r>
              <a:rPr lang="en-US" dirty="0"/>
              <a:t>	Forbes, Newsweek, MSN, Wall Street Journal (mainstream: large)</a:t>
            </a:r>
          </a:p>
          <a:p>
            <a:pPr lvl="0"/>
            <a:r>
              <a:rPr lang="en-US" dirty="0"/>
              <a:t>	HR Dive, ATD, Strategic HR Review, HR.com, The HR Director, Training 	Industry, Toolbox, Talent Culture, Recruiter.com (HR)</a:t>
            </a:r>
          </a:p>
          <a:p>
            <a:pPr lvl="0"/>
            <a:r>
              <a:rPr lang="en-US" dirty="0"/>
              <a:t>	Brit + Co, Introvert Dear, </a:t>
            </a:r>
            <a:r>
              <a:rPr lang="en-US" dirty="0" err="1"/>
              <a:t>MindBodyGreen</a:t>
            </a:r>
            <a:r>
              <a:rPr lang="en-US" dirty="0"/>
              <a:t>, LinkedIn Insights (B2C)</a:t>
            </a:r>
          </a:p>
        </p:txBody>
      </p:sp>
      <p:sp>
        <p:nvSpPr>
          <p:cNvPr id="9" name="TextBox 8">
            <a:extLst>
              <a:ext uri="{FF2B5EF4-FFF2-40B4-BE49-F238E27FC236}">
                <a16:creationId xmlns:a16="http://schemas.microsoft.com/office/drawing/2014/main" id="{8E53515F-A204-497B-91CA-C7569BD5E9F2}"/>
              </a:ext>
            </a:extLst>
          </p:cNvPr>
          <p:cNvSpPr txBox="1"/>
          <p:nvPr userDrawn="1"/>
        </p:nvSpPr>
        <p:spPr>
          <a:xfrm>
            <a:off x="4076345" y="6621447"/>
            <a:ext cx="3939610" cy="200055"/>
          </a:xfrm>
          <a:prstGeom prst="rect">
            <a:avLst/>
          </a:prstGeom>
          <a:noFill/>
        </p:spPr>
        <p:txBody>
          <a:bodyPr wrap="square" rtlCol="0">
            <a:spAutoFit/>
          </a:bodyPr>
          <a:lstStyle/>
          <a:p>
            <a:pPr algn="ctr" defTabSz="457200">
              <a:defRPr/>
            </a:pPr>
            <a:r>
              <a:rPr lang="en-GB" sz="700" dirty="0">
                <a:solidFill>
                  <a:srgbClr val="54575B"/>
                </a:solidFill>
                <a:ea typeface="Open Sans" panose="020B0606030504020204" pitchFamily="34" charset="0"/>
                <a:cs typeface="Open Sans" panose="020B0606030504020204" pitchFamily="34" charset="0"/>
              </a:rPr>
              <a:t>Copyright 2022 by The Myers-Briggs Company. All rights reserved. Company confidential.</a:t>
            </a:r>
          </a:p>
        </p:txBody>
      </p:sp>
      <p:sp>
        <p:nvSpPr>
          <p:cNvPr id="17" name="Rectangle 16">
            <a:extLst>
              <a:ext uri="{FF2B5EF4-FFF2-40B4-BE49-F238E27FC236}">
                <a16:creationId xmlns:a16="http://schemas.microsoft.com/office/drawing/2014/main" id="{144EADD3-F1D2-4192-A0B2-1F1032F863ED}"/>
              </a:ext>
            </a:extLst>
          </p:cNvPr>
          <p:cNvSpPr/>
          <p:nvPr userDrawn="1"/>
        </p:nvSpPr>
        <p:spPr>
          <a:xfrm>
            <a:off x="8489870" y="-5147"/>
            <a:ext cx="863601" cy="2530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9DFCC04D-8536-4D16-B20C-84E8EB71B41B}"/>
              </a:ext>
            </a:extLst>
          </p:cNvPr>
          <p:cNvSpPr/>
          <p:nvPr userDrawn="1"/>
        </p:nvSpPr>
        <p:spPr>
          <a:xfrm>
            <a:off x="7846080" y="243597"/>
            <a:ext cx="643790" cy="124730"/>
          </a:xfrm>
          <a:prstGeom prst="rect">
            <a:avLst/>
          </a:prstGeom>
          <a:gradFill flip="none" rotWithShape="1">
            <a:gsLst>
              <a:gs pos="0">
                <a:schemeClr val="accent1"/>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3" name="TextBox 2">
            <a:extLst>
              <a:ext uri="{FF2B5EF4-FFF2-40B4-BE49-F238E27FC236}">
                <a16:creationId xmlns:a16="http://schemas.microsoft.com/office/drawing/2014/main" id="{115C4935-9CA3-7516-F30A-ECDCD2DB0894}"/>
              </a:ext>
            </a:extLst>
          </p:cNvPr>
          <p:cNvSpPr txBox="1"/>
          <p:nvPr userDrawn="1"/>
        </p:nvSpPr>
        <p:spPr>
          <a:xfrm>
            <a:off x="609763" y="1565982"/>
            <a:ext cx="6096000" cy="400110"/>
          </a:xfrm>
          <a:prstGeom prst="rect">
            <a:avLst/>
          </a:prstGeom>
          <a:noFill/>
        </p:spPr>
        <p:txBody>
          <a:bodyPr wrap="square">
            <a:spAutoFit/>
          </a:bodyPr>
          <a:lstStyle/>
          <a:p>
            <a:pPr lvl="0"/>
            <a:r>
              <a:rPr lang="en-US" sz="2000" b="1" dirty="0"/>
              <a:t>48 secured articles </a:t>
            </a:r>
            <a:r>
              <a:rPr lang="en-US" sz="2000" b="0" dirty="0"/>
              <a:t>as of Nov. 22 </a:t>
            </a:r>
            <a:r>
              <a:rPr lang="en-US" sz="2000" b="1" dirty="0"/>
              <a:t>(137% of goal)</a:t>
            </a:r>
          </a:p>
        </p:txBody>
      </p:sp>
      <p:sp>
        <p:nvSpPr>
          <p:cNvPr id="12" name="TextBox 11">
            <a:extLst>
              <a:ext uri="{FF2B5EF4-FFF2-40B4-BE49-F238E27FC236}">
                <a16:creationId xmlns:a16="http://schemas.microsoft.com/office/drawing/2014/main" id="{ECBCA593-3462-C849-6B88-34226AF21270}"/>
              </a:ext>
            </a:extLst>
          </p:cNvPr>
          <p:cNvSpPr txBox="1"/>
          <p:nvPr userDrawn="1"/>
        </p:nvSpPr>
        <p:spPr>
          <a:xfrm>
            <a:off x="609763" y="4006447"/>
            <a:ext cx="10124912" cy="400110"/>
          </a:xfrm>
          <a:prstGeom prst="rect">
            <a:avLst/>
          </a:prstGeom>
          <a:noFill/>
        </p:spPr>
        <p:txBody>
          <a:bodyPr wrap="square">
            <a:spAutoFit/>
          </a:bodyPr>
          <a:lstStyle/>
          <a:p>
            <a:pPr lvl="0"/>
            <a:r>
              <a:rPr lang="en-US" sz="2000" b="1" dirty="0"/>
              <a:t>9 press releases</a:t>
            </a:r>
            <a:r>
              <a:rPr lang="en-US" sz="2000" dirty="0"/>
              <a:t> sent out as of Nov. 23 (</a:t>
            </a:r>
            <a:r>
              <a:rPr lang="en-US" sz="2000" b="1" dirty="0"/>
              <a:t>90% of goal</a:t>
            </a:r>
            <a:r>
              <a:rPr lang="en-US" sz="2000" dirty="0"/>
              <a:t>)</a:t>
            </a:r>
          </a:p>
        </p:txBody>
      </p:sp>
      <p:pic>
        <p:nvPicPr>
          <p:cNvPr id="1026" name="Picture 2" descr="Training magazine logo">
            <a:extLst>
              <a:ext uri="{FF2B5EF4-FFF2-40B4-BE49-F238E27FC236}">
                <a16:creationId xmlns:a16="http://schemas.microsoft.com/office/drawing/2014/main" id="{0B3A4F89-5D32-FBED-6E19-8CEB474C738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49404" y="5738681"/>
            <a:ext cx="2317096" cy="6256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uman Resource Executive logo">
            <a:extLst>
              <a:ext uri="{FF2B5EF4-FFF2-40B4-BE49-F238E27FC236}">
                <a16:creationId xmlns:a16="http://schemas.microsoft.com/office/drawing/2014/main" id="{5326C622-6AC5-A653-3984-8B297E11D79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229139" y="4824021"/>
            <a:ext cx="2181062" cy="5234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orbes logo">
            <a:extLst>
              <a:ext uri="{FF2B5EF4-FFF2-40B4-BE49-F238E27FC236}">
                <a16:creationId xmlns:a16="http://schemas.microsoft.com/office/drawing/2014/main" id="{A33E2CDE-E09B-B539-0AC2-8F87669C108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23040" y="4261627"/>
            <a:ext cx="2752725" cy="15430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trovert Dear logo">
            <a:extLst>
              <a:ext uri="{FF2B5EF4-FFF2-40B4-BE49-F238E27FC236}">
                <a16:creationId xmlns:a16="http://schemas.microsoft.com/office/drawing/2014/main" id="{9058612C-E9FB-54DE-C16A-D75D5830AAD8}"/>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76414" y="5703187"/>
            <a:ext cx="2752725" cy="6239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cruiterdotcom logo">
            <a:extLst>
              <a:ext uri="{FF2B5EF4-FFF2-40B4-BE49-F238E27FC236}">
                <a16:creationId xmlns:a16="http://schemas.microsoft.com/office/drawing/2014/main" id="{D46FB0E8-BBF5-9FD6-8B2B-EB3B15E1B16F}"/>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777565" y="4997969"/>
            <a:ext cx="2712306" cy="33903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TD logo">
            <a:extLst>
              <a:ext uri="{FF2B5EF4-FFF2-40B4-BE49-F238E27FC236}">
                <a16:creationId xmlns:a16="http://schemas.microsoft.com/office/drawing/2014/main" id="{AE36DA82-5863-DAE4-202E-805E565E53BE}"/>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857235" y="5089843"/>
            <a:ext cx="2347913" cy="6488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brit + co logo">
            <a:extLst>
              <a:ext uri="{FF2B5EF4-FFF2-40B4-BE49-F238E27FC236}">
                <a16:creationId xmlns:a16="http://schemas.microsoft.com/office/drawing/2014/main" id="{91D76DCE-B479-7CCF-9C9E-57D34D73EE1C}"/>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36574" b="34432"/>
          <a:stretch/>
        </p:blipFill>
        <p:spPr bwMode="auto">
          <a:xfrm>
            <a:off x="6225502" y="5635603"/>
            <a:ext cx="2385098" cy="691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91864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02797" y="6114726"/>
            <a:ext cx="2100025" cy="424825"/>
          </a:xfrm>
          <a:prstGeom prst="rect">
            <a:avLst/>
          </a:prstGeom>
        </p:spPr>
      </p:pic>
      <p:sp>
        <p:nvSpPr>
          <p:cNvPr id="6" name="Title 1">
            <a:extLst>
              <a:ext uri="{FF2B5EF4-FFF2-40B4-BE49-F238E27FC236}">
                <a16:creationId xmlns:a16="http://schemas.microsoft.com/office/drawing/2014/main" id="{4577F3B4-E509-413F-A685-8008C4F1AB4D}"/>
              </a:ext>
            </a:extLst>
          </p:cNvPr>
          <p:cNvSpPr>
            <a:spLocks noGrp="1"/>
          </p:cNvSpPr>
          <p:nvPr>
            <p:ph type="title" hasCustomPrompt="1"/>
          </p:nvPr>
        </p:nvSpPr>
        <p:spPr>
          <a:xfrm>
            <a:off x="609763" y="654489"/>
            <a:ext cx="10335603" cy="902461"/>
          </a:xfrm>
        </p:spPr>
        <p:txBody>
          <a:bodyPr anchor="t">
            <a:noAutofit/>
          </a:bodyPr>
          <a:lstStyle>
            <a:lvl1pPr>
              <a:defRPr sz="3200" b="1" baseline="0"/>
            </a:lvl1pPr>
          </a:lstStyle>
          <a:p>
            <a:r>
              <a:rPr lang="en-US" dirty="0"/>
              <a:t>Public Relations – The Myers-Briggs Magazine</a:t>
            </a:r>
            <a:endParaRPr lang="en-GB" dirty="0"/>
          </a:p>
        </p:txBody>
      </p:sp>
      <p:sp>
        <p:nvSpPr>
          <p:cNvPr id="7" name="Rectangle 6">
            <a:extLst>
              <a:ext uri="{FF2B5EF4-FFF2-40B4-BE49-F238E27FC236}">
                <a16:creationId xmlns:a16="http://schemas.microsoft.com/office/drawing/2014/main" id="{80A16858-3104-4BF8-BAE2-3B2E2F490317}"/>
              </a:ext>
            </a:extLst>
          </p:cNvPr>
          <p:cNvSpPr/>
          <p:nvPr userDrawn="1"/>
        </p:nvSpPr>
        <p:spPr>
          <a:xfrm>
            <a:off x="646080" y="368327"/>
            <a:ext cx="7200000" cy="1247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8" name="Rectangle 7">
            <a:extLst>
              <a:ext uri="{FF2B5EF4-FFF2-40B4-BE49-F238E27FC236}">
                <a16:creationId xmlns:a16="http://schemas.microsoft.com/office/drawing/2014/main" id="{9E32408C-1424-411B-8ED3-2ABBBD0318DA}"/>
              </a:ext>
            </a:extLst>
          </p:cNvPr>
          <p:cNvSpPr/>
          <p:nvPr userDrawn="1"/>
        </p:nvSpPr>
        <p:spPr>
          <a:xfrm>
            <a:off x="0" y="116045"/>
            <a:ext cx="646081" cy="253099"/>
          </a:xfrm>
          <a:prstGeom prst="rect">
            <a:avLst/>
          </a:prstGeom>
          <a:gradFill flip="none" rotWithShape="1">
            <a:gsLst>
              <a:gs pos="0">
                <a:schemeClr val="bg2"/>
              </a:gs>
              <a:gs pos="100000">
                <a:srgbClr val="244C5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 Placeholder 2">
            <a:extLst>
              <a:ext uri="{FF2B5EF4-FFF2-40B4-BE49-F238E27FC236}">
                <a16:creationId xmlns:a16="http://schemas.microsoft.com/office/drawing/2014/main" id="{26E1F1F4-8E60-4C53-96BB-CE65B6D76FD2}"/>
              </a:ext>
            </a:extLst>
          </p:cNvPr>
          <p:cNvSpPr>
            <a:spLocks noGrp="1"/>
          </p:cNvSpPr>
          <p:nvPr>
            <p:ph type="body" sz="quarter" idx="10" hasCustomPrompt="1"/>
          </p:nvPr>
        </p:nvSpPr>
        <p:spPr>
          <a:xfrm>
            <a:off x="6934200" y="2196757"/>
            <a:ext cx="5095875" cy="3586463"/>
          </a:xfrm>
        </p:spPr>
        <p:txBody>
          <a:bodyPr>
            <a:noAutofit/>
          </a:bodyPr>
          <a:lstStyle>
            <a:lvl1pPr marL="0" indent="0">
              <a:spcBef>
                <a:spcPts val="2000"/>
              </a:spcBef>
              <a:buSzPct val="100000"/>
              <a:buFont typeface="+mj-lt"/>
              <a:buNone/>
              <a:defRPr sz="2000" b="0" i="0">
                <a:latin typeface="+mn-lt"/>
              </a:defRPr>
            </a:lvl1pPr>
            <a:lvl2pPr marL="914400" indent="-457200">
              <a:spcBef>
                <a:spcPts val="1200"/>
              </a:spcBef>
              <a:buClr>
                <a:srgbClr val="A4D8E0"/>
              </a:buClr>
              <a:buSzPct val="100000"/>
              <a:buFont typeface="+mj-lt"/>
              <a:buAutoNum type="alphaLcPeriod"/>
              <a:defRPr sz="2000">
                <a:latin typeface="+mj-lt"/>
              </a:defRPr>
            </a:lvl2pPr>
          </a:lstStyle>
          <a:p>
            <a:pPr lvl="0"/>
            <a:r>
              <a:rPr lang="en-US" dirty="0"/>
              <a:t>Collection of thought leadership and pro-MBTI articles hosted on a third party independent online content curation website, Medium.com.</a:t>
            </a:r>
          </a:p>
          <a:p>
            <a:pPr lvl="0"/>
            <a:r>
              <a:rPr lang="en-US" dirty="0"/>
              <a:t>31 live articles as of Nov 22</a:t>
            </a:r>
          </a:p>
          <a:p>
            <a:pPr lvl="0"/>
            <a:r>
              <a:rPr lang="en-US" dirty="0"/>
              <a:t>1,479 views Aug 27 – Nov 22 (90 days) (~25% of traffic compared to TMBC blog traffic in the same timeframe)</a:t>
            </a:r>
          </a:p>
          <a:p>
            <a:pPr lvl="0"/>
            <a:r>
              <a:rPr lang="en-US" dirty="0"/>
              <a:t>~8k views since Sept. 2021 launch </a:t>
            </a:r>
          </a:p>
        </p:txBody>
      </p:sp>
      <p:sp>
        <p:nvSpPr>
          <p:cNvPr id="9" name="TextBox 8">
            <a:extLst>
              <a:ext uri="{FF2B5EF4-FFF2-40B4-BE49-F238E27FC236}">
                <a16:creationId xmlns:a16="http://schemas.microsoft.com/office/drawing/2014/main" id="{8E53515F-A204-497B-91CA-C7569BD5E9F2}"/>
              </a:ext>
            </a:extLst>
          </p:cNvPr>
          <p:cNvSpPr txBox="1"/>
          <p:nvPr userDrawn="1"/>
        </p:nvSpPr>
        <p:spPr>
          <a:xfrm>
            <a:off x="4076345" y="6621447"/>
            <a:ext cx="3939610" cy="200055"/>
          </a:xfrm>
          <a:prstGeom prst="rect">
            <a:avLst/>
          </a:prstGeom>
          <a:noFill/>
        </p:spPr>
        <p:txBody>
          <a:bodyPr wrap="square" rtlCol="0">
            <a:spAutoFit/>
          </a:bodyPr>
          <a:lstStyle/>
          <a:p>
            <a:pPr algn="ctr" defTabSz="457200">
              <a:defRPr/>
            </a:pPr>
            <a:r>
              <a:rPr lang="en-GB" sz="700" dirty="0">
                <a:solidFill>
                  <a:srgbClr val="54575B"/>
                </a:solidFill>
                <a:ea typeface="Open Sans" panose="020B0606030504020204" pitchFamily="34" charset="0"/>
                <a:cs typeface="Open Sans" panose="020B0606030504020204" pitchFamily="34" charset="0"/>
              </a:rPr>
              <a:t>Copyright 2022 by The Myers-Briggs Company. All rights reserved. Company confidential.</a:t>
            </a:r>
          </a:p>
        </p:txBody>
      </p:sp>
      <p:sp>
        <p:nvSpPr>
          <p:cNvPr id="17" name="Rectangle 16">
            <a:extLst>
              <a:ext uri="{FF2B5EF4-FFF2-40B4-BE49-F238E27FC236}">
                <a16:creationId xmlns:a16="http://schemas.microsoft.com/office/drawing/2014/main" id="{144EADD3-F1D2-4192-A0B2-1F1032F863ED}"/>
              </a:ext>
            </a:extLst>
          </p:cNvPr>
          <p:cNvSpPr/>
          <p:nvPr userDrawn="1"/>
        </p:nvSpPr>
        <p:spPr>
          <a:xfrm>
            <a:off x="8489870" y="-5147"/>
            <a:ext cx="863601" cy="2530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9DFCC04D-8536-4D16-B20C-84E8EB71B41B}"/>
              </a:ext>
            </a:extLst>
          </p:cNvPr>
          <p:cNvSpPr/>
          <p:nvPr userDrawn="1"/>
        </p:nvSpPr>
        <p:spPr>
          <a:xfrm>
            <a:off x="7846080" y="243597"/>
            <a:ext cx="643790" cy="124730"/>
          </a:xfrm>
          <a:prstGeom prst="rect">
            <a:avLst/>
          </a:prstGeom>
          <a:gradFill flip="none" rotWithShape="1">
            <a:gsLst>
              <a:gs pos="0">
                <a:schemeClr val="accent1"/>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3" name="TextBox 2">
            <a:extLst>
              <a:ext uri="{FF2B5EF4-FFF2-40B4-BE49-F238E27FC236}">
                <a16:creationId xmlns:a16="http://schemas.microsoft.com/office/drawing/2014/main" id="{115C4935-9CA3-7516-F30A-ECDCD2DB0894}"/>
              </a:ext>
            </a:extLst>
          </p:cNvPr>
          <p:cNvSpPr txBox="1"/>
          <p:nvPr userDrawn="1"/>
        </p:nvSpPr>
        <p:spPr>
          <a:xfrm>
            <a:off x="609763" y="1718382"/>
            <a:ext cx="6096000" cy="400110"/>
          </a:xfrm>
          <a:prstGeom prst="rect">
            <a:avLst/>
          </a:prstGeom>
          <a:noFill/>
        </p:spPr>
        <p:txBody>
          <a:bodyPr wrap="square">
            <a:spAutoFit/>
          </a:bodyPr>
          <a:lstStyle/>
          <a:p>
            <a:pPr lvl="0"/>
            <a:r>
              <a:rPr lang="en-US" sz="2000" b="1" dirty="0"/>
              <a:t>48 secured articles </a:t>
            </a:r>
            <a:r>
              <a:rPr lang="en-US" sz="2000" b="0" dirty="0"/>
              <a:t>as of Nov. 22 </a:t>
            </a:r>
            <a:r>
              <a:rPr lang="en-US" sz="2000" b="1" dirty="0"/>
              <a:t>(137% of goal)</a:t>
            </a:r>
          </a:p>
        </p:txBody>
      </p:sp>
      <p:pic>
        <p:nvPicPr>
          <p:cNvPr id="5" name="Picture 4">
            <a:extLst>
              <a:ext uri="{FF2B5EF4-FFF2-40B4-BE49-F238E27FC236}">
                <a16:creationId xmlns:a16="http://schemas.microsoft.com/office/drawing/2014/main" id="{3CBAA1A2-4A48-A443-D989-E81A344E54B7}"/>
              </a:ext>
            </a:extLst>
          </p:cNvPr>
          <p:cNvPicPr>
            <a:picLocks noChangeAspect="1"/>
          </p:cNvPicPr>
          <p:nvPr userDrawn="1"/>
        </p:nvPicPr>
        <p:blipFill>
          <a:blip r:embed="rId3"/>
          <a:stretch>
            <a:fillRect/>
          </a:stretch>
        </p:blipFill>
        <p:spPr>
          <a:xfrm>
            <a:off x="0" y="1737438"/>
            <a:ext cx="6755550" cy="4377288"/>
          </a:xfrm>
          <a:prstGeom prst="rect">
            <a:avLst/>
          </a:prstGeom>
        </p:spPr>
      </p:pic>
    </p:spTree>
    <p:extLst>
      <p:ext uri="{BB962C8B-B14F-4D97-AF65-F5344CB8AC3E}">
        <p14:creationId xmlns:p14="http://schemas.microsoft.com/office/powerpoint/2010/main" val="327506980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slid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02797" y="6114726"/>
            <a:ext cx="2100025" cy="424825"/>
          </a:xfrm>
          <a:prstGeom prst="rect">
            <a:avLst/>
          </a:prstGeom>
        </p:spPr>
      </p:pic>
      <p:sp>
        <p:nvSpPr>
          <p:cNvPr id="3" name="Text Placeholder 2">
            <a:extLst>
              <a:ext uri="{FF2B5EF4-FFF2-40B4-BE49-F238E27FC236}">
                <a16:creationId xmlns:a16="http://schemas.microsoft.com/office/drawing/2014/main" id="{28145FBB-C0A4-4497-9856-6625BBDD78EE}"/>
              </a:ext>
            </a:extLst>
          </p:cNvPr>
          <p:cNvSpPr>
            <a:spLocks noGrp="1"/>
          </p:cNvSpPr>
          <p:nvPr>
            <p:ph type="body" sz="quarter" idx="10" hasCustomPrompt="1"/>
          </p:nvPr>
        </p:nvSpPr>
        <p:spPr>
          <a:xfrm>
            <a:off x="609763" y="1539532"/>
            <a:ext cx="10335603" cy="984593"/>
          </a:xfrm>
        </p:spPr>
        <p:txBody>
          <a:bodyPr>
            <a:noAutofit/>
          </a:bodyPr>
          <a:lstStyle>
            <a:lvl1pPr>
              <a:spcBef>
                <a:spcPts val="2000"/>
              </a:spcBef>
              <a:defRPr sz="2000"/>
            </a:lvl1pPr>
            <a:lvl2pPr>
              <a:spcBef>
                <a:spcPts val="1200"/>
              </a:spcBef>
              <a:buClr>
                <a:srgbClr val="A4D8E0"/>
              </a:buClr>
              <a:defRPr sz="2000"/>
            </a:lvl2pPr>
          </a:lstStyle>
          <a:p>
            <a:pPr lvl="0"/>
            <a:r>
              <a:rPr lang="en-US" dirty="0"/>
              <a:t>5,616 all time downloads as of Nov 22</a:t>
            </a:r>
          </a:p>
          <a:p>
            <a:pPr lvl="0"/>
            <a:r>
              <a:rPr lang="en-US" dirty="0"/>
              <a:t>6 episodes released (2 remaining in season 1)</a:t>
            </a:r>
          </a:p>
        </p:txBody>
      </p:sp>
      <p:sp>
        <p:nvSpPr>
          <p:cNvPr id="6" name="Title 1">
            <a:extLst>
              <a:ext uri="{FF2B5EF4-FFF2-40B4-BE49-F238E27FC236}">
                <a16:creationId xmlns:a16="http://schemas.microsoft.com/office/drawing/2014/main" id="{4577F3B4-E509-413F-A685-8008C4F1AB4D}"/>
              </a:ext>
            </a:extLst>
          </p:cNvPr>
          <p:cNvSpPr>
            <a:spLocks noGrp="1"/>
          </p:cNvSpPr>
          <p:nvPr>
            <p:ph type="title" hasCustomPrompt="1"/>
          </p:nvPr>
        </p:nvSpPr>
        <p:spPr>
          <a:xfrm>
            <a:off x="609763" y="654489"/>
            <a:ext cx="10335603" cy="902461"/>
          </a:xfrm>
        </p:spPr>
        <p:txBody>
          <a:bodyPr anchor="t">
            <a:noAutofit/>
          </a:bodyPr>
          <a:lstStyle>
            <a:lvl1pPr>
              <a:defRPr sz="3200" b="1" baseline="0"/>
            </a:lvl1pPr>
          </a:lstStyle>
          <a:p>
            <a:r>
              <a:rPr lang="en-GB" dirty="0"/>
              <a:t>The Myers-Briggs Company Podcast</a:t>
            </a:r>
          </a:p>
        </p:txBody>
      </p:sp>
      <p:sp>
        <p:nvSpPr>
          <p:cNvPr id="7" name="Rectangle 6">
            <a:extLst>
              <a:ext uri="{FF2B5EF4-FFF2-40B4-BE49-F238E27FC236}">
                <a16:creationId xmlns:a16="http://schemas.microsoft.com/office/drawing/2014/main" id="{80A16858-3104-4BF8-BAE2-3B2E2F490317}"/>
              </a:ext>
            </a:extLst>
          </p:cNvPr>
          <p:cNvSpPr/>
          <p:nvPr userDrawn="1"/>
        </p:nvSpPr>
        <p:spPr>
          <a:xfrm>
            <a:off x="646080" y="368327"/>
            <a:ext cx="7200000" cy="1247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8" name="Rectangle 7">
            <a:extLst>
              <a:ext uri="{FF2B5EF4-FFF2-40B4-BE49-F238E27FC236}">
                <a16:creationId xmlns:a16="http://schemas.microsoft.com/office/drawing/2014/main" id="{9E32408C-1424-411B-8ED3-2ABBBD0318DA}"/>
              </a:ext>
            </a:extLst>
          </p:cNvPr>
          <p:cNvSpPr/>
          <p:nvPr userDrawn="1"/>
        </p:nvSpPr>
        <p:spPr>
          <a:xfrm>
            <a:off x="0" y="116045"/>
            <a:ext cx="646081" cy="253099"/>
          </a:xfrm>
          <a:prstGeom prst="rect">
            <a:avLst/>
          </a:prstGeom>
          <a:gradFill flip="none" rotWithShape="1">
            <a:gsLst>
              <a:gs pos="0">
                <a:schemeClr val="bg2"/>
              </a:gs>
              <a:gs pos="100000">
                <a:srgbClr val="244C5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A1191AA3-7167-4668-A787-84C2ED7D888B}"/>
              </a:ext>
            </a:extLst>
          </p:cNvPr>
          <p:cNvSpPr txBox="1"/>
          <p:nvPr userDrawn="1"/>
        </p:nvSpPr>
        <p:spPr>
          <a:xfrm>
            <a:off x="4076345" y="6621447"/>
            <a:ext cx="3939610" cy="200055"/>
          </a:xfrm>
          <a:prstGeom prst="rect">
            <a:avLst/>
          </a:prstGeom>
          <a:noFill/>
        </p:spPr>
        <p:txBody>
          <a:bodyPr wrap="square" rtlCol="0">
            <a:spAutoFit/>
          </a:bodyPr>
          <a:lstStyle/>
          <a:p>
            <a:pPr algn="ctr" defTabSz="457200">
              <a:defRPr/>
            </a:pPr>
            <a:r>
              <a:rPr lang="en-GB" sz="700" dirty="0">
                <a:solidFill>
                  <a:srgbClr val="54575B"/>
                </a:solidFill>
                <a:ea typeface="Open Sans" panose="020B0606030504020204" pitchFamily="34" charset="0"/>
                <a:cs typeface="Open Sans" panose="020B0606030504020204" pitchFamily="34" charset="0"/>
              </a:rPr>
              <a:t>Copyright 2022 by The Myers-Briggs Company. All rights reserved. Company confidential.</a:t>
            </a:r>
          </a:p>
        </p:txBody>
      </p:sp>
      <p:sp>
        <p:nvSpPr>
          <p:cNvPr id="12" name="Rectangle 11">
            <a:extLst>
              <a:ext uri="{FF2B5EF4-FFF2-40B4-BE49-F238E27FC236}">
                <a16:creationId xmlns:a16="http://schemas.microsoft.com/office/drawing/2014/main" id="{7655ED4B-3D2B-4487-A46E-0F6A8B9563BE}"/>
              </a:ext>
            </a:extLst>
          </p:cNvPr>
          <p:cNvSpPr/>
          <p:nvPr userDrawn="1"/>
        </p:nvSpPr>
        <p:spPr>
          <a:xfrm>
            <a:off x="8489870" y="-5147"/>
            <a:ext cx="863601" cy="2530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32D71750-8009-4263-915F-799905E2E34B}"/>
              </a:ext>
            </a:extLst>
          </p:cNvPr>
          <p:cNvSpPr/>
          <p:nvPr userDrawn="1"/>
        </p:nvSpPr>
        <p:spPr>
          <a:xfrm>
            <a:off x="7846080" y="243597"/>
            <a:ext cx="643790" cy="124730"/>
          </a:xfrm>
          <a:prstGeom prst="rect">
            <a:avLst/>
          </a:prstGeom>
          <a:gradFill flip="none" rotWithShape="1">
            <a:gsLst>
              <a:gs pos="0">
                <a:schemeClr val="accent1"/>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4" name="Picture 3">
            <a:extLst>
              <a:ext uri="{FF2B5EF4-FFF2-40B4-BE49-F238E27FC236}">
                <a16:creationId xmlns:a16="http://schemas.microsoft.com/office/drawing/2014/main" id="{E367F7D8-2803-85C0-33D8-CA67D2771A4E}"/>
              </a:ext>
            </a:extLst>
          </p:cNvPr>
          <p:cNvPicPr>
            <a:picLocks noChangeAspect="1"/>
          </p:cNvPicPr>
          <p:nvPr userDrawn="1"/>
        </p:nvPicPr>
        <p:blipFill>
          <a:blip r:embed="rId3"/>
          <a:stretch>
            <a:fillRect/>
          </a:stretch>
        </p:blipFill>
        <p:spPr>
          <a:xfrm>
            <a:off x="323040" y="2616329"/>
            <a:ext cx="9267825" cy="2507691"/>
          </a:xfrm>
          <a:prstGeom prst="rect">
            <a:avLst/>
          </a:prstGeom>
        </p:spPr>
      </p:pic>
      <p:sp>
        <p:nvSpPr>
          <p:cNvPr id="11" name="Callout: Left Arrow 10">
            <a:extLst>
              <a:ext uri="{FF2B5EF4-FFF2-40B4-BE49-F238E27FC236}">
                <a16:creationId xmlns:a16="http://schemas.microsoft.com/office/drawing/2014/main" id="{8F0AF104-FDAD-1B18-7720-F42AF3B7EEE6}"/>
              </a:ext>
            </a:extLst>
          </p:cNvPr>
          <p:cNvSpPr/>
          <p:nvPr userDrawn="1"/>
        </p:nvSpPr>
        <p:spPr>
          <a:xfrm rot="21039470">
            <a:off x="9210150" y="945120"/>
            <a:ext cx="2536905" cy="3761518"/>
          </a:xfrm>
          <a:prstGeom prst="leftArrowCallout">
            <a:avLst/>
          </a:prstGeom>
          <a:solidFill>
            <a:schemeClr val="accent5">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accent5">
                    <a:lumMod val="75000"/>
                  </a:schemeClr>
                </a:solidFill>
                <a:effectLst/>
                <a:latin typeface="Calibri" panose="020F0502020204030204" pitchFamily="34" charset="0"/>
                <a:ea typeface="Calibri" panose="020F0502020204030204" pitchFamily="34" charset="0"/>
              </a:rPr>
              <a:t>231 downloads in the first 7 days= top 10% </a:t>
            </a:r>
          </a:p>
          <a:p>
            <a:pPr algn="ctr"/>
            <a:r>
              <a:rPr lang="en-US" sz="1800" dirty="0">
                <a:solidFill>
                  <a:schemeClr val="accent5">
                    <a:lumMod val="75000"/>
                  </a:schemeClr>
                </a:solidFill>
                <a:effectLst/>
                <a:latin typeface="Calibri" panose="020F0502020204030204" pitchFamily="34" charset="0"/>
                <a:ea typeface="Calibri" panose="020F0502020204030204" pitchFamily="34" charset="0"/>
              </a:rPr>
              <a:t> </a:t>
            </a:r>
          </a:p>
          <a:p>
            <a:pPr algn="ctr"/>
            <a:r>
              <a:rPr lang="en-US" sz="2000" b="1" dirty="0">
                <a:solidFill>
                  <a:schemeClr val="accent5">
                    <a:lumMod val="75000"/>
                  </a:schemeClr>
                </a:solidFill>
                <a:effectLst/>
                <a:latin typeface="Calibri" panose="020F0502020204030204" pitchFamily="34" charset="0"/>
              </a:rPr>
              <a:t>We’re just under the top 5% of all podcasts published worldwide. </a:t>
            </a:r>
            <a:endParaRPr lang="en-US" sz="2000" b="1" dirty="0">
              <a:solidFill>
                <a:schemeClr val="accent5">
                  <a:lumMod val="75000"/>
                </a:schemeClr>
              </a:solidFill>
            </a:endParaRPr>
          </a:p>
        </p:txBody>
      </p:sp>
      <p:pic>
        <p:nvPicPr>
          <p:cNvPr id="15" name="Picture 14">
            <a:extLst>
              <a:ext uri="{FF2B5EF4-FFF2-40B4-BE49-F238E27FC236}">
                <a16:creationId xmlns:a16="http://schemas.microsoft.com/office/drawing/2014/main" id="{CEBB4817-3604-0348-7F8F-7713269DB1D8}"/>
              </a:ext>
            </a:extLst>
          </p:cNvPr>
          <p:cNvPicPr>
            <a:picLocks noChangeAspect="1"/>
          </p:cNvPicPr>
          <p:nvPr userDrawn="1"/>
        </p:nvPicPr>
        <p:blipFill>
          <a:blip r:embed="rId4"/>
          <a:stretch>
            <a:fillRect/>
          </a:stretch>
        </p:blipFill>
        <p:spPr>
          <a:xfrm>
            <a:off x="1446456" y="5373461"/>
            <a:ext cx="3662362" cy="1175341"/>
          </a:xfrm>
          <a:prstGeom prst="rect">
            <a:avLst/>
          </a:prstGeom>
        </p:spPr>
      </p:pic>
      <p:pic>
        <p:nvPicPr>
          <p:cNvPr id="18" name="Picture 17">
            <a:extLst>
              <a:ext uri="{FF2B5EF4-FFF2-40B4-BE49-F238E27FC236}">
                <a16:creationId xmlns:a16="http://schemas.microsoft.com/office/drawing/2014/main" id="{EB3C1014-3902-5548-0C86-B7C6BDC27AFC}"/>
              </a:ext>
            </a:extLst>
          </p:cNvPr>
          <p:cNvPicPr>
            <a:picLocks noChangeAspect="1"/>
          </p:cNvPicPr>
          <p:nvPr userDrawn="1"/>
        </p:nvPicPr>
        <p:blipFill>
          <a:blip r:embed="rId5"/>
          <a:stretch>
            <a:fillRect/>
          </a:stretch>
        </p:blipFill>
        <p:spPr>
          <a:xfrm>
            <a:off x="5429251" y="5367961"/>
            <a:ext cx="3632680" cy="1158037"/>
          </a:xfrm>
          <a:prstGeom prst="rect">
            <a:avLst/>
          </a:prstGeom>
        </p:spPr>
      </p:pic>
    </p:spTree>
    <p:extLst>
      <p:ext uri="{BB962C8B-B14F-4D97-AF65-F5344CB8AC3E}">
        <p14:creationId xmlns:p14="http://schemas.microsoft.com/office/powerpoint/2010/main" val="162359844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ullets slid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02797" y="6114726"/>
            <a:ext cx="2100025" cy="424825"/>
          </a:xfrm>
          <a:prstGeom prst="rect">
            <a:avLst/>
          </a:prstGeom>
        </p:spPr>
      </p:pic>
      <p:sp>
        <p:nvSpPr>
          <p:cNvPr id="3" name="Text Placeholder 2">
            <a:extLst>
              <a:ext uri="{FF2B5EF4-FFF2-40B4-BE49-F238E27FC236}">
                <a16:creationId xmlns:a16="http://schemas.microsoft.com/office/drawing/2014/main" id="{28145FBB-C0A4-4497-9856-6625BBDD78EE}"/>
              </a:ext>
            </a:extLst>
          </p:cNvPr>
          <p:cNvSpPr>
            <a:spLocks noGrp="1"/>
          </p:cNvSpPr>
          <p:nvPr>
            <p:ph type="body" sz="quarter" idx="10" hasCustomPrompt="1"/>
          </p:nvPr>
        </p:nvSpPr>
        <p:spPr>
          <a:xfrm>
            <a:off x="609763" y="2072932"/>
            <a:ext cx="10335603" cy="2068513"/>
          </a:xfrm>
        </p:spPr>
        <p:txBody>
          <a:bodyPr>
            <a:noAutofit/>
          </a:bodyPr>
          <a:lstStyle>
            <a:lvl1pPr>
              <a:spcBef>
                <a:spcPts val="2000"/>
              </a:spcBef>
              <a:defRPr sz="2000"/>
            </a:lvl1pPr>
            <a:lvl2pPr>
              <a:spcBef>
                <a:spcPts val="1200"/>
              </a:spcBef>
              <a:buClr>
                <a:srgbClr val="A4D8E0"/>
              </a:buClr>
              <a:defRPr sz="2000"/>
            </a:lvl2pPr>
          </a:lstStyle>
          <a:p>
            <a:pPr lvl="0"/>
            <a:r>
              <a:rPr lang="en-US" dirty="0"/>
              <a:t>Your audience will read the text or listen – they can’t do both!</a:t>
            </a:r>
          </a:p>
          <a:p>
            <a:pPr lvl="1"/>
            <a:r>
              <a:rPr lang="en-US" dirty="0"/>
              <a:t>Second level</a:t>
            </a:r>
          </a:p>
        </p:txBody>
      </p:sp>
      <p:sp>
        <p:nvSpPr>
          <p:cNvPr id="6" name="Title 1">
            <a:extLst>
              <a:ext uri="{FF2B5EF4-FFF2-40B4-BE49-F238E27FC236}">
                <a16:creationId xmlns:a16="http://schemas.microsoft.com/office/drawing/2014/main" id="{4577F3B4-E509-413F-A685-8008C4F1AB4D}"/>
              </a:ext>
            </a:extLst>
          </p:cNvPr>
          <p:cNvSpPr>
            <a:spLocks noGrp="1"/>
          </p:cNvSpPr>
          <p:nvPr>
            <p:ph type="title" hasCustomPrompt="1"/>
          </p:nvPr>
        </p:nvSpPr>
        <p:spPr>
          <a:xfrm>
            <a:off x="609763" y="654489"/>
            <a:ext cx="10335603" cy="902461"/>
          </a:xfrm>
        </p:spPr>
        <p:txBody>
          <a:bodyPr anchor="t">
            <a:noAutofit/>
          </a:bodyPr>
          <a:lstStyle>
            <a:lvl1pPr>
              <a:defRPr sz="3200" b="1" baseline="0"/>
            </a:lvl1pPr>
          </a:lstStyle>
          <a:p>
            <a:r>
              <a:rPr lang="en-GB" dirty="0"/>
              <a:t>Instagram Lives</a:t>
            </a:r>
          </a:p>
        </p:txBody>
      </p:sp>
      <p:sp>
        <p:nvSpPr>
          <p:cNvPr id="7" name="Rectangle 6">
            <a:extLst>
              <a:ext uri="{FF2B5EF4-FFF2-40B4-BE49-F238E27FC236}">
                <a16:creationId xmlns:a16="http://schemas.microsoft.com/office/drawing/2014/main" id="{80A16858-3104-4BF8-BAE2-3B2E2F490317}"/>
              </a:ext>
            </a:extLst>
          </p:cNvPr>
          <p:cNvSpPr/>
          <p:nvPr userDrawn="1"/>
        </p:nvSpPr>
        <p:spPr>
          <a:xfrm>
            <a:off x="646080" y="368327"/>
            <a:ext cx="7200000" cy="1247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8" name="Rectangle 7">
            <a:extLst>
              <a:ext uri="{FF2B5EF4-FFF2-40B4-BE49-F238E27FC236}">
                <a16:creationId xmlns:a16="http://schemas.microsoft.com/office/drawing/2014/main" id="{9E32408C-1424-411B-8ED3-2ABBBD0318DA}"/>
              </a:ext>
            </a:extLst>
          </p:cNvPr>
          <p:cNvSpPr/>
          <p:nvPr userDrawn="1"/>
        </p:nvSpPr>
        <p:spPr>
          <a:xfrm>
            <a:off x="0" y="116045"/>
            <a:ext cx="646081" cy="253099"/>
          </a:xfrm>
          <a:prstGeom prst="rect">
            <a:avLst/>
          </a:prstGeom>
          <a:gradFill flip="none" rotWithShape="1">
            <a:gsLst>
              <a:gs pos="0">
                <a:schemeClr val="bg2"/>
              </a:gs>
              <a:gs pos="100000">
                <a:srgbClr val="244C5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A1191AA3-7167-4668-A787-84C2ED7D888B}"/>
              </a:ext>
            </a:extLst>
          </p:cNvPr>
          <p:cNvSpPr txBox="1"/>
          <p:nvPr userDrawn="1"/>
        </p:nvSpPr>
        <p:spPr>
          <a:xfrm>
            <a:off x="4076345" y="6621447"/>
            <a:ext cx="3939610" cy="200055"/>
          </a:xfrm>
          <a:prstGeom prst="rect">
            <a:avLst/>
          </a:prstGeom>
          <a:noFill/>
        </p:spPr>
        <p:txBody>
          <a:bodyPr wrap="square" rtlCol="0">
            <a:spAutoFit/>
          </a:bodyPr>
          <a:lstStyle/>
          <a:p>
            <a:pPr algn="ctr" defTabSz="457200">
              <a:defRPr/>
            </a:pPr>
            <a:r>
              <a:rPr lang="en-GB" sz="700" dirty="0">
                <a:solidFill>
                  <a:srgbClr val="54575B"/>
                </a:solidFill>
                <a:ea typeface="Open Sans" panose="020B0606030504020204" pitchFamily="34" charset="0"/>
                <a:cs typeface="Open Sans" panose="020B0606030504020204" pitchFamily="34" charset="0"/>
              </a:rPr>
              <a:t>Copyright 2022 by The Myers-Briggs Company. All rights reserved. Company confidential.</a:t>
            </a:r>
          </a:p>
        </p:txBody>
      </p:sp>
      <p:sp>
        <p:nvSpPr>
          <p:cNvPr id="12" name="Rectangle 11">
            <a:extLst>
              <a:ext uri="{FF2B5EF4-FFF2-40B4-BE49-F238E27FC236}">
                <a16:creationId xmlns:a16="http://schemas.microsoft.com/office/drawing/2014/main" id="{7655ED4B-3D2B-4487-A46E-0F6A8B9563BE}"/>
              </a:ext>
            </a:extLst>
          </p:cNvPr>
          <p:cNvSpPr/>
          <p:nvPr userDrawn="1"/>
        </p:nvSpPr>
        <p:spPr>
          <a:xfrm>
            <a:off x="8489870" y="-5147"/>
            <a:ext cx="863601" cy="2530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32D71750-8009-4263-915F-799905E2E34B}"/>
              </a:ext>
            </a:extLst>
          </p:cNvPr>
          <p:cNvSpPr/>
          <p:nvPr userDrawn="1"/>
        </p:nvSpPr>
        <p:spPr>
          <a:xfrm>
            <a:off x="7846080" y="243597"/>
            <a:ext cx="643790" cy="124730"/>
          </a:xfrm>
          <a:prstGeom prst="rect">
            <a:avLst/>
          </a:prstGeom>
          <a:gradFill flip="none" rotWithShape="1">
            <a:gsLst>
              <a:gs pos="0">
                <a:schemeClr val="accent1"/>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237445219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4252836"/>
            <a:ext cx="2509870" cy="336256"/>
          </a:xfrm>
          <a:prstGeom prst="rect">
            <a:avLst/>
          </a:prstGeom>
          <a:gradFill flip="none" rotWithShape="1">
            <a:gsLst>
              <a:gs pos="0">
                <a:schemeClr val="bg2"/>
              </a:gs>
              <a:gs pos="100000">
                <a:srgbClr val="244C5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667686" y="1928963"/>
            <a:ext cx="7464013" cy="1786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userDrawn="1"/>
        </p:nvSpPr>
        <p:spPr>
          <a:xfrm>
            <a:off x="7654199" y="1583401"/>
            <a:ext cx="1366675" cy="3455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solidFill>
            </a:endParaRPr>
          </a:p>
        </p:txBody>
      </p:sp>
      <p:sp>
        <p:nvSpPr>
          <p:cNvPr id="10" name="Rectangle 9"/>
          <p:cNvSpPr/>
          <p:nvPr userDrawn="1"/>
        </p:nvSpPr>
        <p:spPr>
          <a:xfrm>
            <a:off x="9020874" y="1928963"/>
            <a:ext cx="3009833" cy="345562"/>
          </a:xfrm>
          <a:prstGeom prst="rect">
            <a:avLst/>
          </a:prstGeom>
          <a:gradFill flip="none" rotWithShape="1">
            <a:gsLst>
              <a:gs pos="0">
                <a:schemeClr val="bg2"/>
              </a:gs>
              <a:gs pos="100000">
                <a:srgbClr val="244C5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p:cNvSpPr/>
          <p:nvPr userDrawn="1"/>
        </p:nvSpPr>
        <p:spPr>
          <a:xfrm>
            <a:off x="7409794" y="4252774"/>
            <a:ext cx="3551975" cy="525456"/>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18" name="Rectangle 17"/>
          <p:cNvSpPr/>
          <p:nvPr userDrawn="1"/>
        </p:nvSpPr>
        <p:spPr>
          <a:xfrm>
            <a:off x="9668477" y="4252774"/>
            <a:ext cx="1293292" cy="525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p:cNvSpPr/>
          <p:nvPr userDrawn="1"/>
        </p:nvSpPr>
        <p:spPr>
          <a:xfrm>
            <a:off x="9668477" y="4252774"/>
            <a:ext cx="1293292" cy="525456"/>
          </a:xfrm>
          <a:prstGeom prst="rect">
            <a:avLst/>
          </a:prstGeom>
          <a:solidFill>
            <a:schemeClr val="bg2">
              <a:alpha val="7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20" name="Title 1"/>
          <p:cNvSpPr>
            <a:spLocks noGrp="1"/>
          </p:cNvSpPr>
          <p:nvPr userDrawn="1">
            <p:ph type="ctrTitle" hasCustomPrompt="1"/>
          </p:nvPr>
        </p:nvSpPr>
        <p:spPr>
          <a:xfrm>
            <a:off x="775663" y="2350270"/>
            <a:ext cx="7157545" cy="956951"/>
          </a:xfrm>
        </p:spPr>
        <p:txBody>
          <a:bodyPr anchor="t">
            <a:noAutofit/>
          </a:bodyPr>
          <a:lstStyle>
            <a:lvl1pPr algn="l">
              <a:defRPr sz="3600" b="1">
                <a:solidFill>
                  <a:schemeClr val="tx1"/>
                </a:solidFill>
              </a:defRPr>
            </a:lvl1pPr>
          </a:lstStyle>
          <a:p>
            <a:r>
              <a:rPr lang="en-US" dirty="0"/>
              <a:t>1. Section title goes here</a:t>
            </a:r>
            <a:endParaRPr lang="en-GB" dirty="0"/>
          </a:p>
        </p:txBody>
      </p:sp>
      <p:sp>
        <p:nvSpPr>
          <p:cNvPr id="21" name="Subtitle 2"/>
          <p:cNvSpPr>
            <a:spLocks noGrp="1"/>
          </p:cNvSpPr>
          <p:nvPr userDrawn="1">
            <p:ph type="subTitle" idx="1" hasCustomPrompt="1"/>
          </p:nvPr>
        </p:nvSpPr>
        <p:spPr>
          <a:xfrm>
            <a:off x="775663" y="3449793"/>
            <a:ext cx="5713423" cy="449114"/>
          </a:xfrm>
        </p:spPr>
        <p:txBody>
          <a:bodyPr>
            <a:noAutofit/>
          </a:bodyPr>
          <a:lstStyle>
            <a:lvl1pPr marL="0" indent="0" algn="l">
              <a:buNone/>
              <a:defRPr sz="20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endParaRPr lang="en-GB"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02797" y="6114726"/>
            <a:ext cx="2100025" cy="424825"/>
          </a:xfrm>
          <a:prstGeom prst="rect">
            <a:avLst/>
          </a:prstGeom>
        </p:spPr>
      </p:pic>
      <p:sp>
        <p:nvSpPr>
          <p:cNvPr id="22" name="Rectangle 21">
            <a:extLst>
              <a:ext uri="{FF2B5EF4-FFF2-40B4-BE49-F238E27FC236}">
                <a16:creationId xmlns:a16="http://schemas.microsoft.com/office/drawing/2014/main" id="{2900F386-C11E-4B6F-993C-2B9C69996137}"/>
              </a:ext>
            </a:extLst>
          </p:cNvPr>
          <p:cNvSpPr/>
          <p:nvPr userDrawn="1"/>
        </p:nvSpPr>
        <p:spPr>
          <a:xfrm>
            <a:off x="667686" y="4074090"/>
            <a:ext cx="6742108" cy="1786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936266DC-9A66-4BCA-AD4D-971A51E6807C}"/>
              </a:ext>
            </a:extLst>
          </p:cNvPr>
          <p:cNvSpPr txBox="1"/>
          <p:nvPr userDrawn="1"/>
        </p:nvSpPr>
        <p:spPr>
          <a:xfrm>
            <a:off x="4076345" y="6621447"/>
            <a:ext cx="3939610" cy="200055"/>
          </a:xfrm>
          <a:prstGeom prst="rect">
            <a:avLst/>
          </a:prstGeom>
          <a:noFill/>
        </p:spPr>
        <p:txBody>
          <a:bodyPr wrap="square" rtlCol="0">
            <a:spAutoFit/>
          </a:bodyPr>
          <a:lstStyle/>
          <a:p>
            <a:pPr algn="ctr" defTabSz="457200">
              <a:defRPr/>
            </a:pPr>
            <a:r>
              <a:rPr lang="en-GB" sz="700" dirty="0">
                <a:solidFill>
                  <a:srgbClr val="54575B"/>
                </a:solidFill>
                <a:ea typeface="Open Sans" panose="020B0606030504020204" pitchFamily="34" charset="0"/>
                <a:cs typeface="Open Sans" panose="020B0606030504020204" pitchFamily="34" charset="0"/>
              </a:rPr>
              <a:t>Copyright 2022 by The Myers-Briggs Company. All rights reserved. Company confidential.</a:t>
            </a:r>
          </a:p>
        </p:txBody>
      </p:sp>
      <p:sp>
        <p:nvSpPr>
          <p:cNvPr id="15" name="Rectangle 14">
            <a:extLst>
              <a:ext uri="{FF2B5EF4-FFF2-40B4-BE49-F238E27FC236}">
                <a16:creationId xmlns:a16="http://schemas.microsoft.com/office/drawing/2014/main" id="{F99E4953-5182-47A5-B772-B4E781DB96C7}"/>
              </a:ext>
            </a:extLst>
          </p:cNvPr>
          <p:cNvSpPr/>
          <p:nvPr userDrawn="1"/>
        </p:nvSpPr>
        <p:spPr>
          <a:xfrm>
            <a:off x="6786976" y="4769374"/>
            <a:ext cx="635175" cy="1751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37650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7" name="Rectangle 6"/>
          <p:cNvSpPr/>
          <p:nvPr userDrawn="1"/>
        </p:nvSpPr>
        <p:spPr>
          <a:xfrm>
            <a:off x="-608" y="1290977"/>
            <a:ext cx="814996" cy="335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5399088" y="4998403"/>
            <a:ext cx="2187585" cy="369888"/>
          </a:xfrm>
          <a:prstGeom prst="rect">
            <a:avLst/>
          </a:prstGeom>
          <a:gradFill flip="none" rotWithShape="1">
            <a:gsLst>
              <a:gs pos="0">
                <a:srgbClr val="4D712C"/>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userDrawn="1"/>
        </p:nvSpPr>
        <p:spPr>
          <a:xfrm>
            <a:off x="814995" y="1615006"/>
            <a:ext cx="9217767" cy="1786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829653" y="4832742"/>
            <a:ext cx="4569803" cy="172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855136" y="2015050"/>
            <a:ext cx="753531" cy="753531"/>
          </a:xfrm>
          <a:prstGeom prst="rect">
            <a:avLst/>
          </a:prstGeom>
        </p:spPr>
      </p:pic>
      <p:pic>
        <p:nvPicPr>
          <p:cNvPr id="20" name="Picture 19"/>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7429629" y="3108631"/>
            <a:ext cx="1575687" cy="1575687"/>
          </a:xfrm>
          <a:prstGeom prst="rect">
            <a:avLst/>
          </a:prstGeom>
        </p:spPr>
      </p:pic>
      <p:pic>
        <p:nvPicPr>
          <p:cNvPr id="22" name="Picture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702797" y="6114726"/>
            <a:ext cx="2100025" cy="424825"/>
          </a:xfrm>
          <a:prstGeom prst="rect">
            <a:avLst/>
          </a:prstGeom>
        </p:spPr>
      </p:pic>
      <p:sp>
        <p:nvSpPr>
          <p:cNvPr id="5" name="Text Placeholder 4">
            <a:extLst>
              <a:ext uri="{FF2B5EF4-FFF2-40B4-BE49-F238E27FC236}">
                <a16:creationId xmlns:a16="http://schemas.microsoft.com/office/drawing/2014/main" id="{FF1BD119-ACDD-4ADD-86EA-16CD6B0E1331}"/>
              </a:ext>
            </a:extLst>
          </p:cNvPr>
          <p:cNvSpPr>
            <a:spLocks noGrp="1"/>
          </p:cNvSpPr>
          <p:nvPr>
            <p:ph type="body" sz="quarter" idx="11" hasCustomPrompt="1"/>
          </p:nvPr>
        </p:nvSpPr>
        <p:spPr>
          <a:xfrm>
            <a:off x="829653" y="3015134"/>
            <a:ext cx="6391275" cy="534852"/>
          </a:xfrm>
        </p:spPr>
        <p:txBody>
          <a:bodyPr>
            <a:noAutofit/>
          </a:bodyPr>
          <a:lstStyle>
            <a:lvl1pPr marL="0" indent="0">
              <a:buNone/>
              <a:defRPr sz="3600"/>
            </a:lvl1pPr>
          </a:lstStyle>
          <a:p>
            <a:pPr lvl="0"/>
            <a:r>
              <a:rPr lang="en-GB" dirty="0"/>
              <a:t>moments to resonate.</a:t>
            </a:r>
          </a:p>
        </p:txBody>
      </p:sp>
      <p:sp>
        <p:nvSpPr>
          <p:cNvPr id="18" name="Text Placeholder 17">
            <a:extLst>
              <a:ext uri="{FF2B5EF4-FFF2-40B4-BE49-F238E27FC236}">
                <a16:creationId xmlns:a16="http://schemas.microsoft.com/office/drawing/2014/main" id="{8916AC27-7501-491C-B88F-D3B45C636609}"/>
              </a:ext>
            </a:extLst>
          </p:cNvPr>
          <p:cNvSpPr>
            <a:spLocks noGrp="1"/>
          </p:cNvSpPr>
          <p:nvPr>
            <p:ph type="body" sz="quarter" idx="12" hasCustomPrompt="1"/>
          </p:nvPr>
        </p:nvSpPr>
        <p:spPr>
          <a:xfrm>
            <a:off x="814388" y="4099353"/>
            <a:ext cx="5281612" cy="369888"/>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575B"/>
                </a:solidFill>
                <a:effectLst/>
                <a:uLnTx/>
                <a:uFillTx/>
                <a:latin typeface="+mn-lt"/>
                <a:ea typeface="+mn-ea"/>
                <a:cs typeface="+mn-cs"/>
              </a:rPr>
              <a:t>The source of your quote goes here.</a:t>
            </a:r>
            <a:endParaRPr kumimoji="0" lang="en-GB" sz="1800" b="0" i="0" u="none" strike="noStrike" kern="1200" cap="none" spc="0" normalizeH="0" baseline="0" noProof="0" dirty="0">
              <a:ln>
                <a:noFill/>
              </a:ln>
              <a:solidFill>
                <a:srgbClr val="54575B"/>
              </a:solidFill>
              <a:effectLst/>
              <a:uLnTx/>
              <a:uFillTx/>
              <a:latin typeface="+mn-lt"/>
              <a:ea typeface="+mn-ea"/>
              <a:cs typeface="+mn-cs"/>
            </a:endParaRPr>
          </a:p>
        </p:txBody>
      </p:sp>
      <p:sp>
        <p:nvSpPr>
          <p:cNvPr id="16" name="Text Placeholder 15">
            <a:extLst>
              <a:ext uri="{FF2B5EF4-FFF2-40B4-BE49-F238E27FC236}">
                <a16:creationId xmlns:a16="http://schemas.microsoft.com/office/drawing/2014/main" id="{73ACD670-C500-4A2F-8CA9-4DF8CA03407D}"/>
              </a:ext>
            </a:extLst>
          </p:cNvPr>
          <p:cNvSpPr>
            <a:spLocks noGrp="1"/>
          </p:cNvSpPr>
          <p:nvPr>
            <p:ph type="body" sz="quarter" idx="13" hasCustomPrompt="1"/>
          </p:nvPr>
        </p:nvSpPr>
        <p:spPr>
          <a:xfrm>
            <a:off x="1804988" y="2014538"/>
            <a:ext cx="7188200" cy="931862"/>
          </a:xfrm>
        </p:spPr>
        <p:txBody>
          <a:bodyPr>
            <a:normAutofit/>
          </a:bodyPr>
          <a:lstStyle>
            <a:lvl1pPr marL="0" indent="0">
              <a:buNone/>
              <a:defRPr sz="3600"/>
            </a:lvl1pPr>
          </a:lstStyle>
          <a:p>
            <a:pPr lvl="0"/>
            <a:r>
              <a:rPr lang="en-US" dirty="0"/>
              <a:t>If you have a great quote, give it some space. It may take a few</a:t>
            </a:r>
          </a:p>
        </p:txBody>
      </p:sp>
      <p:sp>
        <p:nvSpPr>
          <p:cNvPr id="24" name="TextBox 23">
            <a:extLst>
              <a:ext uri="{FF2B5EF4-FFF2-40B4-BE49-F238E27FC236}">
                <a16:creationId xmlns:a16="http://schemas.microsoft.com/office/drawing/2014/main" id="{A87D6308-EE6B-405F-9908-75B2908B5CB2}"/>
              </a:ext>
            </a:extLst>
          </p:cNvPr>
          <p:cNvSpPr txBox="1"/>
          <p:nvPr userDrawn="1"/>
        </p:nvSpPr>
        <p:spPr>
          <a:xfrm>
            <a:off x="4076345" y="6621447"/>
            <a:ext cx="3939610" cy="200055"/>
          </a:xfrm>
          <a:prstGeom prst="rect">
            <a:avLst/>
          </a:prstGeom>
          <a:noFill/>
        </p:spPr>
        <p:txBody>
          <a:bodyPr wrap="square" rtlCol="0">
            <a:spAutoFit/>
          </a:bodyPr>
          <a:lstStyle/>
          <a:p>
            <a:pPr algn="ctr" defTabSz="457200">
              <a:defRPr/>
            </a:pPr>
            <a:r>
              <a:rPr lang="en-GB" sz="700" dirty="0">
                <a:solidFill>
                  <a:srgbClr val="54575B"/>
                </a:solidFill>
                <a:ea typeface="Open Sans" panose="020B0606030504020204" pitchFamily="34" charset="0"/>
                <a:cs typeface="Open Sans" panose="020B0606030504020204" pitchFamily="34" charset="0"/>
              </a:rPr>
              <a:t>Copyright 2022 by The Myers-Briggs Company. All rights reserved. Company confidential.</a:t>
            </a:r>
          </a:p>
        </p:txBody>
      </p:sp>
    </p:spTree>
    <p:extLst>
      <p:ext uri="{BB962C8B-B14F-4D97-AF65-F5344CB8AC3E}">
        <p14:creationId xmlns:p14="http://schemas.microsoft.com/office/powerpoint/2010/main" val="3926257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ideas">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02797" y="6114726"/>
            <a:ext cx="2100025" cy="424825"/>
          </a:xfrm>
          <a:prstGeom prst="rect">
            <a:avLst/>
          </a:prstGeom>
        </p:spPr>
      </p:pic>
      <p:sp>
        <p:nvSpPr>
          <p:cNvPr id="25" name="Text Placeholder 2">
            <a:extLst>
              <a:ext uri="{FF2B5EF4-FFF2-40B4-BE49-F238E27FC236}">
                <a16:creationId xmlns:a16="http://schemas.microsoft.com/office/drawing/2014/main" id="{6B4716EA-E230-4F8B-9709-7FDE38395D71}"/>
              </a:ext>
            </a:extLst>
          </p:cNvPr>
          <p:cNvSpPr>
            <a:spLocks noGrp="1"/>
          </p:cNvSpPr>
          <p:nvPr>
            <p:ph type="body" sz="quarter" idx="10" hasCustomPrompt="1"/>
          </p:nvPr>
        </p:nvSpPr>
        <p:spPr>
          <a:xfrm>
            <a:off x="609926" y="2533307"/>
            <a:ext cx="5054599" cy="2867025"/>
          </a:xfrm>
        </p:spPr>
        <p:txBody>
          <a:bodyPr>
            <a:noAutofit/>
          </a:bodyPr>
          <a:lstStyle>
            <a:lvl1pPr marL="0" marR="0" indent="0" algn="l" defTabSz="914400" rtl="0" eaLnBrk="1" fontAlgn="auto" latinLnBrk="0" hangingPunct="1">
              <a:lnSpc>
                <a:spcPct val="90000"/>
              </a:lnSpc>
              <a:spcBef>
                <a:spcPts val="1000"/>
              </a:spcBef>
              <a:spcAft>
                <a:spcPts val="0"/>
              </a:spcAft>
              <a:buClr>
                <a:srgbClr val="19AABA"/>
              </a:buClr>
              <a:buSzPct val="150000"/>
              <a:buFontTx/>
              <a:buNone/>
              <a:tabLst/>
              <a:defRPr sz="2000"/>
            </a:lvl1pPr>
          </a:lstStyle>
          <a:p>
            <a:pPr marL="0" marR="0" lvl="0" indent="0" algn="l" defTabSz="914400" rtl="0" eaLnBrk="1" fontAlgn="auto" latinLnBrk="0" hangingPunct="1">
              <a:lnSpc>
                <a:spcPct val="90000"/>
              </a:lnSpc>
              <a:spcBef>
                <a:spcPts val="1000"/>
              </a:spcBef>
              <a:spcAft>
                <a:spcPts val="0"/>
              </a:spcAft>
              <a:buClr>
                <a:srgbClr val="19AABA"/>
              </a:buClr>
              <a:buSzPct val="150000"/>
              <a:buFontTx/>
              <a:buNone/>
              <a:tabLst/>
              <a:defRPr/>
            </a:pPr>
            <a:r>
              <a:rPr kumimoji="0" lang="en-US" sz="2000" b="0" i="0" u="none" strike="noStrike" kern="1200" cap="none" spc="0" normalizeH="0" baseline="0" noProof="0" dirty="0">
                <a:ln>
                  <a:noFill/>
                </a:ln>
                <a:solidFill>
                  <a:srgbClr val="54575B"/>
                </a:solidFill>
                <a:effectLst/>
                <a:uLnTx/>
                <a:uFillTx/>
                <a:latin typeface="+mn-lt"/>
                <a:ea typeface="+mn-ea"/>
                <a:cs typeface="+mn-cs"/>
              </a:rPr>
              <a:t>Bullet points aren’t always best.</a:t>
            </a:r>
          </a:p>
          <a:p>
            <a:pPr marL="0" marR="0" lvl="0" indent="0" algn="l" defTabSz="914400" rtl="0" eaLnBrk="1" fontAlgn="auto" latinLnBrk="0" hangingPunct="1">
              <a:lnSpc>
                <a:spcPct val="90000"/>
              </a:lnSpc>
              <a:spcBef>
                <a:spcPts val="1000"/>
              </a:spcBef>
              <a:spcAft>
                <a:spcPts val="0"/>
              </a:spcAft>
              <a:buClr>
                <a:srgbClr val="19AABA"/>
              </a:buClr>
              <a:buSzPct val="150000"/>
              <a:buFontTx/>
              <a:buNone/>
              <a:tabLst/>
              <a:defRPr/>
            </a:pPr>
            <a:r>
              <a:rPr kumimoji="0" lang="en-US" sz="2000" b="0" i="0" u="none" strike="noStrike" kern="1200" cap="none" spc="0" normalizeH="0" baseline="0" noProof="0" dirty="0">
                <a:ln>
                  <a:noFill/>
                </a:ln>
                <a:solidFill>
                  <a:srgbClr val="54575B"/>
                </a:solidFill>
                <a:effectLst/>
                <a:uLnTx/>
                <a:uFillTx/>
                <a:latin typeface="+mn-lt"/>
                <a:ea typeface="+mn-ea"/>
                <a:cs typeface="+mn-cs"/>
              </a:rPr>
              <a:t>You can compare two concepts with a short description.</a:t>
            </a:r>
            <a:endParaRPr kumimoji="0" lang="en-US" sz="1800" b="0" i="0" u="none" strike="noStrike" kern="1200" cap="none" spc="0" normalizeH="0" baseline="0" noProof="0" dirty="0">
              <a:ln>
                <a:noFill/>
              </a:ln>
              <a:solidFill>
                <a:srgbClr val="54575B"/>
              </a:solidFill>
              <a:effectLst/>
              <a:uLnTx/>
              <a:uFillTx/>
              <a:latin typeface="+mn-lt"/>
              <a:ea typeface="+mn-ea"/>
              <a:cs typeface="+mn-cs"/>
            </a:endParaRPr>
          </a:p>
        </p:txBody>
      </p:sp>
      <p:sp>
        <p:nvSpPr>
          <p:cNvPr id="26" name="Text Placeholder 4">
            <a:extLst>
              <a:ext uri="{FF2B5EF4-FFF2-40B4-BE49-F238E27FC236}">
                <a16:creationId xmlns:a16="http://schemas.microsoft.com/office/drawing/2014/main" id="{5F07504C-98DB-41A0-9708-F700A7E6CAEB}"/>
              </a:ext>
            </a:extLst>
          </p:cNvPr>
          <p:cNvSpPr>
            <a:spLocks noGrp="1"/>
          </p:cNvSpPr>
          <p:nvPr>
            <p:ph type="body" sz="quarter" idx="11" hasCustomPrompt="1"/>
          </p:nvPr>
        </p:nvSpPr>
        <p:spPr>
          <a:xfrm>
            <a:off x="6096163" y="2533307"/>
            <a:ext cx="5054599" cy="2867024"/>
          </a:xfrm>
        </p:spPr>
        <p:txBody>
          <a:bodyPr>
            <a:noAutofit/>
          </a:bodyPr>
          <a:lstStyle>
            <a:lvl1pPr marL="0" marR="0" indent="0" algn="l" defTabSz="914400" rtl="0" eaLnBrk="1" fontAlgn="auto" latinLnBrk="0" hangingPunct="1">
              <a:lnSpc>
                <a:spcPct val="90000"/>
              </a:lnSpc>
              <a:spcBef>
                <a:spcPts val="1000"/>
              </a:spcBef>
              <a:spcAft>
                <a:spcPts val="0"/>
              </a:spcAft>
              <a:buClr>
                <a:srgbClr val="19AABA"/>
              </a:buClr>
              <a:buSzPct val="150000"/>
              <a:buFontTx/>
              <a:buNone/>
              <a:tabLst/>
              <a:defRPr sz="2000"/>
            </a:lvl1pPr>
          </a:lstStyle>
          <a:p>
            <a:pPr marL="0" marR="0" lvl="0" indent="0" algn="l" defTabSz="914400" rtl="0" eaLnBrk="1" fontAlgn="auto" latinLnBrk="0" hangingPunct="1">
              <a:lnSpc>
                <a:spcPct val="90000"/>
              </a:lnSpc>
              <a:spcBef>
                <a:spcPts val="1000"/>
              </a:spcBef>
              <a:spcAft>
                <a:spcPts val="0"/>
              </a:spcAft>
              <a:buClr>
                <a:srgbClr val="19AABA"/>
              </a:buClr>
              <a:buSzPct val="150000"/>
              <a:buFontTx/>
              <a:buNone/>
              <a:tabLst/>
              <a:defRPr/>
            </a:pPr>
            <a:r>
              <a:rPr kumimoji="0" lang="en-US" sz="2000" b="0" i="0" u="none" strike="noStrike" kern="1200" cap="none" spc="0" normalizeH="0" baseline="0" noProof="0" dirty="0">
                <a:ln>
                  <a:noFill/>
                </a:ln>
                <a:solidFill>
                  <a:srgbClr val="54575B"/>
                </a:solidFill>
                <a:effectLst/>
                <a:uLnTx/>
                <a:uFillTx/>
                <a:latin typeface="+mn-lt"/>
                <a:ea typeface="+mn-ea"/>
                <a:cs typeface="+mn-cs"/>
              </a:rPr>
              <a:t>Bullet points aren’t always best.</a:t>
            </a:r>
          </a:p>
          <a:p>
            <a:pPr marL="0" marR="0" lvl="0" indent="0" algn="l" defTabSz="914400" rtl="0" eaLnBrk="1" fontAlgn="auto" latinLnBrk="0" hangingPunct="1">
              <a:lnSpc>
                <a:spcPct val="90000"/>
              </a:lnSpc>
              <a:spcBef>
                <a:spcPts val="1000"/>
              </a:spcBef>
              <a:spcAft>
                <a:spcPts val="0"/>
              </a:spcAft>
              <a:buClr>
                <a:srgbClr val="19AABA"/>
              </a:buClr>
              <a:buSzPct val="150000"/>
              <a:buFontTx/>
              <a:buNone/>
              <a:tabLst/>
              <a:defRPr/>
            </a:pPr>
            <a:r>
              <a:rPr kumimoji="0" lang="en-US" sz="2000" b="0" i="0" u="none" strike="noStrike" kern="1200" cap="none" spc="0" normalizeH="0" baseline="0" noProof="0" dirty="0">
                <a:ln>
                  <a:noFill/>
                </a:ln>
                <a:solidFill>
                  <a:srgbClr val="54575B"/>
                </a:solidFill>
                <a:effectLst/>
                <a:uLnTx/>
                <a:uFillTx/>
                <a:latin typeface="+mn-lt"/>
                <a:ea typeface="+mn-ea"/>
                <a:cs typeface="+mn-cs"/>
              </a:rPr>
              <a:t>You can compare two concepts with a short description.</a:t>
            </a:r>
            <a:endParaRPr kumimoji="0" lang="en-US" sz="1800" b="0" i="0" u="none" strike="noStrike" kern="1200" cap="none" spc="0" normalizeH="0" baseline="0" noProof="0" dirty="0">
              <a:ln>
                <a:noFill/>
              </a:ln>
              <a:solidFill>
                <a:srgbClr val="54575B"/>
              </a:solidFill>
              <a:effectLst/>
              <a:uLnTx/>
              <a:uFillTx/>
              <a:latin typeface="+mn-lt"/>
              <a:ea typeface="+mn-ea"/>
              <a:cs typeface="+mn-cs"/>
            </a:endParaRPr>
          </a:p>
        </p:txBody>
      </p:sp>
      <p:sp>
        <p:nvSpPr>
          <p:cNvPr id="27" name="Text Placeholder 6">
            <a:extLst>
              <a:ext uri="{FF2B5EF4-FFF2-40B4-BE49-F238E27FC236}">
                <a16:creationId xmlns:a16="http://schemas.microsoft.com/office/drawing/2014/main" id="{C9A2ADDE-4101-47C3-85FD-35C7709EEF93}"/>
              </a:ext>
            </a:extLst>
          </p:cNvPr>
          <p:cNvSpPr>
            <a:spLocks noGrp="1"/>
          </p:cNvSpPr>
          <p:nvPr>
            <p:ph type="body" sz="quarter" idx="12" hasCustomPrompt="1"/>
          </p:nvPr>
        </p:nvSpPr>
        <p:spPr>
          <a:xfrm>
            <a:off x="609763" y="2072932"/>
            <a:ext cx="5054598" cy="374650"/>
          </a:xfrm>
        </p:spPr>
        <p:txBody>
          <a:bodyPr>
            <a:noAutofit/>
          </a:bodyPr>
          <a:lstStyle>
            <a:lvl1pPr marL="0" marR="0" indent="0" algn="l" defTabSz="914400" rtl="0" eaLnBrk="1" fontAlgn="auto" latinLnBrk="0" hangingPunct="1">
              <a:lnSpc>
                <a:spcPct val="90000"/>
              </a:lnSpc>
              <a:spcBef>
                <a:spcPts val="1000"/>
              </a:spcBef>
              <a:spcAft>
                <a:spcPts val="0"/>
              </a:spcAft>
              <a:buClr>
                <a:srgbClr val="19AABA"/>
              </a:buClr>
              <a:buSzPct val="150000"/>
              <a:buFontTx/>
              <a:buNone/>
              <a:tabLst/>
              <a:defRPr sz="2000"/>
            </a:lvl1pPr>
          </a:lstStyle>
          <a:p>
            <a:pPr marL="0" marR="0" lvl="0" indent="0" algn="l" defTabSz="914400" rtl="0" eaLnBrk="1" fontAlgn="auto" latinLnBrk="0" hangingPunct="1">
              <a:lnSpc>
                <a:spcPct val="90000"/>
              </a:lnSpc>
              <a:spcBef>
                <a:spcPts val="1000"/>
              </a:spcBef>
              <a:spcAft>
                <a:spcPts val="0"/>
              </a:spcAft>
              <a:buClr>
                <a:srgbClr val="19AABA"/>
              </a:buClr>
              <a:buSzPct val="150000"/>
              <a:buFontTx/>
              <a:buNone/>
              <a:tabLst/>
              <a:defRPr/>
            </a:pPr>
            <a:r>
              <a:rPr kumimoji="0" lang="en-US" sz="2400" b="0" i="0" u="none" strike="noStrike" kern="1200" cap="none" spc="0" normalizeH="0" baseline="0" noProof="0" dirty="0">
                <a:ln>
                  <a:noFill/>
                </a:ln>
                <a:solidFill>
                  <a:srgbClr val="19AABA"/>
                </a:solidFill>
                <a:effectLst/>
                <a:uLnTx/>
                <a:uFillTx/>
                <a:latin typeface="+mn-lt"/>
                <a:ea typeface="+mn-ea"/>
                <a:cs typeface="+mn-cs"/>
              </a:rPr>
              <a:t>Idea one</a:t>
            </a:r>
          </a:p>
          <a:p>
            <a:pPr lvl="0"/>
            <a:endParaRPr lang="en-GB" dirty="0"/>
          </a:p>
        </p:txBody>
      </p:sp>
      <p:sp>
        <p:nvSpPr>
          <p:cNvPr id="28" name="Text Placeholder 8">
            <a:extLst>
              <a:ext uri="{FF2B5EF4-FFF2-40B4-BE49-F238E27FC236}">
                <a16:creationId xmlns:a16="http://schemas.microsoft.com/office/drawing/2014/main" id="{A365DEC8-4CBD-422F-92E2-109E86FE5DA9}"/>
              </a:ext>
            </a:extLst>
          </p:cNvPr>
          <p:cNvSpPr>
            <a:spLocks noGrp="1"/>
          </p:cNvSpPr>
          <p:nvPr>
            <p:ph type="body" sz="quarter" idx="13" hasCustomPrompt="1"/>
          </p:nvPr>
        </p:nvSpPr>
        <p:spPr>
          <a:xfrm>
            <a:off x="6096163" y="2072932"/>
            <a:ext cx="5054600" cy="374650"/>
          </a:xfrm>
        </p:spPr>
        <p:txBody>
          <a:bodyPr>
            <a:noAutofit/>
          </a:bodyPr>
          <a:lstStyle>
            <a:lvl1pPr marL="0" marR="0" indent="0" algn="l" defTabSz="914400" rtl="0" eaLnBrk="1" fontAlgn="auto" latinLnBrk="0" hangingPunct="1">
              <a:lnSpc>
                <a:spcPct val="90000"/>
              </a:lnSpc>
              <a:spcBef>
                <a:spcPts val="1000"/>
              </a:spcBef>
              <a:spcAft>
                <a:spcPts val="0"/>
              </a:spcAft>
              <a:buClr>
                <a:srgbClr val="19AABA"/>
              </a:buClr>
              <a:buSzPct val="150000"/>
              <a:buFontTx/>
              <a:buNone/>
              <a:tabLst/>
              <a:defRPr/>
            </a:lvl1pPr>
          </a:lstStyle>
          <a:p>
            <a:pPr marL="0" marR="0" lvl="0" indent="0" algn="l" defTabSz="914400" rtl="0" eaLnBrk="1" fontAlgn="auto" latinLnBrk="0" hangingPunct="1">
              <a:lnSpc>
                <a:spcPct val="90000"/>
              </a:lnSpc>
              <a:spcBef>
                <a:spcPts val="1000"/>
              </a:spcBef>
              <a:spcAft>
                <a:spcPts val="0"/>
              </a:spcAft>
              <a:buClr>
                <a:srgbClr val="19AABA"/>
              </a:buClr>
              <a:buSzPct val="150000"/>
              <a:buFontTx/>
              <a:buNone/>
              <a:tabLst/>
              <a:defRPr/>
            </a:pPr>
            <a:r>
              <a:rPr kumimoji="0" lang="en-US" sz="2400" b="0" i="0" u="none" strike="noStrike" kern="1200" cap="none" spc="0" normalizeH="0" baseline="0" noProof="0" dirty="0">
                <a:ln>
                  <a:noFill/>
                </a:ln>
                <a:solidFill>
                  <a:srgbClr val="552062"/>
                </a:solidFill>
                <a:effectLst/>
                <a:uLnTx/>
                <a:uFillTx/>
                <a:latin typeface="+mn-lt"/>
                <a:ea typeface="+mn-ea"/>
                <a:cs typeface="+mn-cs"/>
              </a:rPr>
              <a:t>Idea two</a:t>
            </a:r>
          </a:p>
        </p:txBody>
      </p:sp>
      <p:sp>
        <p:nvSpPr>
          <p:cNvPr id="9" name="Title 1">
            <a:extLst>
              <a:ext uri="{FF2B5EF4-FFF2-40B4-BE49-F238E27FC236}">
                <a16:creationId xmlns:a16="http://schemas.microsoft.com/office/drawing/2014/main" id="{9E2F32E0-453A-4DDA-8863-178664F1FF29}"/>
              </a:ext>
            </a:extLst>
          </p:cNvPr>
          <p:cNvSpPr>
            <a:spLocks noGrp="1"/>
          </p:cNvSpPr>
          <p:nvPr>
            <p:ph type="title" hasCustomPrompt="1"/>
          </p:nvPr>
        </p:nvSpPr>
        <p:spPr>
          <a:xfrm>
            <a:off x="609763" y="654490"/>
            <a:ext cx="10540999" cy="867784"/>
          </a:xfrm>
        </p:spPr>
        <p:txBody>
          <a:bodyPr anchor="t">
            <a:noAutofit/>
          </a:bodyPr>
          <a:lstStyle>
            <a:lvl1pPr>
              <a:defRPr sz="3200" b="1" baseline="0"/>
            </a:lvl1pPr>
          </a:lstStyle>
          <a:p>
            <a:r>
              <a:rPr lang="en-US" dirty="0"/>
              <a:t>Compare two ideas</a:t>
            </a:r>
            <a:endParaRPr lang="en-GB" dirty="0"/>
          </a:p>
        </p:txBody>
      </p:sp>
      <p:sp>
        <p:nvSpPr>
          <p:cNvPr id="10" name="Rectangle 9">
            <a:extLst>
              <a:ext uri="{FF2B5EF4-FFF2-40B4-BE49-F238E27FC236}">
                <a16:creationId xmlns:a16="http://schemas.microsoft.com/office/drawing/2014/main" id="{56D8C554-5044-45F9-BFF2-2007A592B94E}"/>
              </a:ext>
            </a:extLst>
          </p:cNvPr>
          <p:cNvSpPr/>
          <p:nvPr userDrawn="1"/>
        </p:nvSpPr>
        <p:spPr>
          <a:xfrm>
            <a:off x="646080" y="368327"/>
            <a:ext cx="7200000" cy="1247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Rectangle 10">
            <a:extLst>
              <a:ext uri="{FF2B5EF4-FFF2-40B4-BE49-F238E27FC236}">
                <a16:creationId xmlns:a16="http://schemas.microsoft.com/office/drawing/2014/main" id="{8E51C165-4533-49DC-A9FA-D7690A664BFE}"/>
              </a:ext>
            </a:extLst>
          </p:cNvPr>
          <p:cNvSpPr/>
          <p:nvPr userDrawn="1"/>
        </p:nvSpPr>
        <p:spPr>
          <a:xfrm>
            <a:off x="0" y="116045"/>
            <a:ext cx="646081" cy="253099"/>
          </a:xfrm>
          <a:prstGeom prst="rect">
            <a:avLst/>
          </a:prstGeom>
          <a:gradFill flip="none" rotWithShape="1">
            <a:gsLst>
              <a:gs pos="0">
                <a:schemeClr val="bg2"/>
              </a:gs>
              <a:gs pos="100000">
                <a:srgbClr val="244C5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3FF4C1B4-5CB7-4641-90B4-423D85B1CF66}"/>
              </a:ext>
            </a:extLst>
          </p:cNvPr>
          <p:cNvSpPr txBox="1"/>
          <p:nvPr userDrawn="1"/>
        </p:nvSpPr>
        <p:spPr>
          <a:xfrm>
            <a:off x="4076345" y="6621447"/>
            <a:ext cx="3939610" cy="200055"/>
          </a:xfrm>
          <a:prstGeom prst="rect">
            <a:avLst/>
          </a:prstGeom>
          <a:noFill/>
        </p:spPr>
        <p:txBody>
          <a:bodyPr wrap="square" rtlCol="0">
            <a:spAutoFit/>
          </a:bodyPr>
          <a:lstStyle/>
          <a:p>
            <a:pPr algn="ctr" defTabSz="457200">
              <a:defRPr/>
            </a:pPr>
            <a:r>
              <a:rPr lang="en-GB" sz="700" dirty="0">
                <a:solidFill>
                  <a:srgbClr val="54575B"/>
                </a:solidFill>
                <a:ea typeface="Open Sans" panose="020B0606030504020204" pitchFamily="34" charset="0"/>
                <a:cs typeface="Open Sans" panose="020B0606030504020204" pitchFamily="34" charset="0"/>
              </a:rPr>
              <a:t>Copyright 2022 by The Myers-Briggs Company. All rights reserved. Company confidential.</a:t>
            </a:r>
          </a:p>
        </p:txBody>
      </p:sp>
      <p:sp>
        <p:nvSpPr>
          <p:cNvPr id="15" name="Rectangle 14">
            <a:extLst>
              <a:ext uri="{FF2B5EF4-FFF2-40B4-BE49-F238E27FC236}">
                <a16:creationId xmlns:a16="http://schemas.microsoft.com/office/drawing/2014/main" id="{58605873-5667-48B9-927C-7E31F905B9BB}"/>
              </a:ext>
            </a:extLst>
          </p:cNvPr>
          <p:cNvSpPr/>
          <p:nvPr userDrawn="1"/>
        </p:nvSpPr>
        <p:spPr>
          <a:xfrm>
            <a:off x="8489870" y="-5147"/>
            <a:ext cx="863601" cy="2530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4395703C-5FAD-467A-9F85-F1CD77C6B4F6}"/>
              </a:ext>
            </a:extLst>
          </p:cNvPr>
          <p:cNvSpPr/>
          <p:nvPr userDrawn="1"/>
        </p:nvSpPr>
        <p:spPr>
          <a:xfrm>
            <a:off x="7846080" y="243597"/>
            <a:ext cx="643790" cy="124730"/>
          </a:xfrm>
          <a:prstGeom prst="rect">
            <a:avLst/>
          </a:prstGeom>
          <a:gradFill flip="none" rotWithShape="1">
            <a:gsLst>
              <a:gs pos="0">
                <a:schemeClr val="accent1"/>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3304013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ideas">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02797" y="6114726"/>
            <a:ext cx="2100025" cy="424825"/>
          </a:xfrm>
          <a:prstGeom prst="rect">
            <a:avLst/>
          </a:prstGeom>
        </p:spPr>
      </p:pic>
      <p:sp>
        <p:nvSpPr>
          <p:cNvPr id="19" name="Text Placeholder 2">
            <a:extLst>
              <a:ext uri="{FF2B5EF4-FFF2-40B4-BE49-F238E27FC236}">
                <a16:creationId xmlns:a16="http://schemas.microsoft.com/office/drawing/2014/main" id="{C2AF6C42-E549-4A17-A757-376FA5B9D914}"/>
              </a:ext>
            </a:extLst>
          </p:cNvPr>
          <p:cNvSpPr>
            <a:spLocks noGrp="1"/>
          </p:cNvSpPr>
          <p:nvPr>
            <p:ph type="body" sz="quarter" idx="10" hasCustomPrompt="1"/>
          </p:nvPr>
        </p:nvSpPr>
        <p:spPr>
          <a:xfrm>
            <a:off x="609926" y="2520951"/>
            <a:ext cx="3314537" cy="2781300"/>
          </a:xfrm>
        </p:spPr>
        <p:txBody>
          <a:bodyPr>
            <a:noAutofit/>
          </a:bodyPr>
          <a:lstStyle>
            <a:lvl1pPr marL="0" marR="0" indent="0" algn="l" defTabSz="914400" rtl="0" eaLnBrk="1" fontAlgn="auto" latinLnBrk="0" hangingPunct="1">
              <a:lnSpc>
                <a:spcPct val="90000"/>
              </a:lnSpc>
              <a:spcBef>
                <a:spcPts val="2000"/>
              </a:spcBef>
              <a:spcAft>
                <a:spcPts val="0"/>
              </a:spcAft>
              <a:buClr>
                <a:srgbClr val="19AABA"/>
              </a:buClr>
              <a:buSzPct val="150000"/>
              <a:buFontTx/>
              <a:buNone/>
              <a:tabLst/>
              <a:defRPr sz="2000"/>
            </a:lvl1pPr>
          </a:lstStyle>
          <a:p>
            <a:pPr marL="0" marR="0" lvl="0" indent="0" algn="l" defTabSz="914400" rtl="0" eaLnBrk="1" fontAlgn="auto" latinLnBrk="0" hangingPunct="1">
              <a:lnSpc>
                <a:spcPct val="90000"/>
              </a:lnSpc>
              <a:spcBef>
                <a:spcPts val="1000"/>
              </a:spcBef>
              <a:spcAft>
                <a:spcPts val="0"/>
              </a:spcAft>
              <a:buClr>
                <a:srgbClr val="19AABA"/>
              </a:buClr>
              <a:buSzPct val="150000"/>
              <a:buFontTx/>
              <a:buNone/>
              <a:tabLst/>
              <a:defRPr/>
            </a:pPr>
            <a:r>
              <a:rPr kumimoji="0" lang="en-US" sz="2000" b="0" i="0" u="none" strike="noStrike" kern="1200" cap="none" spc="0" normalizeH="0" baseline="0" noProof="0" dirty="0">
                <a:ln>
                  <a:noFill/>
                </a:ln>
                <a:solidFill>
                  <a:srgbClr val="54575B"/>
                </a:solidFill>
                <a:effectLst/>
                <a:uLnTx/>
                <a:uFillTx/>
                <a:latin typeface="+mn-lt"/>
                <a:ea typeface="+mn-ea"/>
                <a:cs typeface="+mn-cs"/>
              </a:rPr>
              <a:t>Bullet points aren’t always best.</a:t>
            </a:r>
          </a:p>
          <a:p>
            <a:pPr marL="0" marR="0" lvl="0" indent="0" algn="l" defTabSz="914400" rtl="0" eaLnBrk="1" fontAlgn="auto" latinLnBrk="0" hangingPunct="1">
              <a:lnSpc>
                <a:spcPct val="90000"/>
              </a:lnSpc>
              <a:spcBef>
                <a:spcPts val="1000"/>
              </a:spcBef>
              <a:spcAft>
                <a:spcPts val="0"/>
              </a:spcAft>
              <a:buClr>
                <a:srgbClr val="19AABA"/>
              </a:buClr>
              <a:buSzPct val="150000"/>
              <a:buFontTx/>
              <a:buNone/>
              <a:tabLst/>
              <a:defRPr/>
            </a:pPr>
            <a:r>
              <a:rPr kumimoji="0" lang="en-US" sz="2000" b="0" i="0" u="none" strike="noStrike" kern="1200" cap="none" spc="0" normalizeH="0" baseline="0" noProof="0" dirty="0">
                <a:ln>
                  <a:noFill/>
                </a:ln>
                <a:solidFill>
                  <a:srgbClr val="54575B"/>
                </a:solidFill>
                <a:effectLst/>
                <a:uLnTx/>
                <a:uFillTx/>
                <a:latin typeface="+mn-lt"/>
                <a:ea typeface="+mn-ea"/>
                <a:cs typeface="+mn-cs"/>
              </a:rPr>
              <a:t>You can compare two concepts with a short description.</a:t>
            </a:r>
            <a:endParaRPr kumimoji="0" lang="en-US" sz="1800" b="0" i="0" u="none" strike="noStrike" kern="1200" cap="none" spc="0" normalizeH="0" baseline="0" noProof="0" dirty="0">
              <a:ln>
                <a:noFill/>
              </a:ln>
              <a:solidFill>
                <a:srgbClr val="54575B"/>
              </a:solidFill>
              <a:effectLst/>
              <a:uLnTx/>
              <a:uFillTx/>
              <a:latin typeface="+mn-lt"/>
              <a:ea typeface="+mn-ea"/>
              <a:cs typeface="+mn-cs"/>
            </a:endParaRPr>
          </a:p>
        </p:txBody>
      </p:sp>
      <p:sp>
        <p:nvSpPr>
          <p:cNvPr id="20" name="Text Placeholder 4">
            <a:extLst>
              <a:ext uri="{FF2B5EF4-FFF2-40B4-BE49-F238E27FC236}">
                <a16:creationId xmlns:a16="http://schemas.microsoft.com/office/drawing/2014/main" id="{312AB811-B3C3-49CF-999E-607AC405C114}"/>
              </a:ext>
            </a:extLst>
          </p:cNvPr>
          <p:cNvSpPr>
            <a:spLocks noGrp="1"/>
          </p:cNvSpPr>
          <p:nvPr>
            <p:ph type="body" sz="quarter" idx="11" hasCustomPrompt="1"/>
          </p:nvPr>
        </p:nvSpPr>
        <p:spPr>
          <a:xfrm>
            <a:off x="4219738" y="2520950"/>
            <a:ext cx="3314537" cy="2781300"/>
          </a:xfrm>
        </p:spPr>
        <p:txBody>
          <a:bodyPr>
            <a:noAutofit/>
          </a:bodyPr>
          <a:lstStyle>
            <a:lvl1pPr marL="0" marR="0" indent="0" algn="l" defTabSz="914400" rtl="0" eaLnBrk="1" fontAlgn="auto" latinLnBrk="0" hangingPunct="1">
              <a:lnSpc>
                <a:spcPct val="90000"/>
              </a:lnSpc>
              <a:spcBef>
                <a:spcPts val="2000"/>
              </a:spcBef>
              <a:spcAft>
                <a:spcPts val="0"/>
              </a:spcAft>
              <a:buClr>
                <a:srgbClr val="19AABA"/>
              </a:buClr>
              <a:buSzPct val="150000"/>
              <a:buFontTx/>
              <a:buNone/>
              <a:tabLst/>
              <a:defRPr sz="2000"/>
            </a:lvl1pPr>
          </a:lstStyle>
          <a:p>
            <a:pPr marL="0" marR="0" lvl="0" indent="0" algn="l" defTabSz="914400" rtl="0" eaLnBrk="1" fontAlgn="auto" latinLnBrk="0" hangingPunct="1">
              <a:lnSpc>
                <a:spcPct val="90000"/>
              </a:lnSpc>
              <a:spcBef>
                <a:spcPts val="1000"/>
              </a:spcBef>
              <a:spcAft>
                <a:spcPts val="0"/>
              </a:spcAft>
              <a:buClr>
                <a:srgbClr val="19AABA"/>
              </a:buClr>
              <a:buSzPct val="150000"/>
              <a:buFontTx/>
              <a:buNone/>
              <a:tabLst/>
              <a:defRPr/>
            </a:pPr>
            <a:r>
              <a:rPr kumimoji="0" lang="en-US" sz="2000" b="0" i="0" u="none" strike="noStrike" kern="1200" cap="none" spc="0" normalizeH="0" baseline="0" noProof="0" dirty="0">
                <a:ln>
                  <a:noFill/>
                </a:ln>
                <a:solidFill>
                  <a:srgbClr val="54575B"/>
                </a:solidFill>
                <a:effectLst/>
                <a:uLnTx/>
                <a:uFillTx/>
                <a:latin typeface="+mn-lt"/>
                <a:ea typeface="+mn-ea"/>
                <a:cs typeface="+mn-cs"/>
              </a:rPr>
              <a:t>Bullet points aren’t always best.</a:t>
            </a:r>
          </a:p>
          <a:p>
            <a:pPr marL="0" marR="0" lvl="0" indent="0" algn="l" defTabSz="914400" rtl="0" eaLnBrk="1" fontAlgn="auto" latinLnBrk="0" hangingPunct="1">
              <a:lnSpc>
                <a:spcPct val="90000"/>
              </a:lnSpc>
              <a:spcBef>
                <a:spcPts val="1000"/>
              </a:spcBef>
              <a:spcAft>
                <a:spcPts val="0"/>
              </a:spcAft>
              <a:buClr>
                <a:srgbClr val="19AABA"/>
              </a:buClr>
              <a:buSzPct val="150000"/>
              <a:buFontTx/>
              <a:buNone/>
              <a:tabLst/>
              <a:defRPr/>
            </a:pPr>
            <a:r>
              <a:rPr kumimoji="0" lang="en-US" sz="2000" b="0" i="0" u="none" strike="noStrike" kern="1200" cap="none" spc="0" normalizeH="0" baseline="0" noProof="0" dirty="0">
                <a:ln>
                  <a:noFill/>
                </a:ln>
                <a:solidFill>
                  <a:srgbClr val="54575B"/>
                </a:solidFill>
                <a:effectLst/>
                <a:uLnTx/>
                <a:uFillTx/>
                <a:latin typeface="+mn-lt"/>
                <a:ea typeface="+mn-ea"/>
                <a:cs typeface="+mn-cs"/>
              </a:rPr>
              <a:t>You can compare two concepts with a short description.</a:t>
            </a:r>
            <a:endParaRPr kumimoji="0" lang="en-US" sz="1800" b="0" i="0" u="none" strike="noStrike" kern="1200" cap="none" spc="0" normalizeH="0" baseline="0" noProof="0" dirty="0">
              <a:ln>
                <a:noFill/>
              </a:ln>
              <a:solidFill>
                <a:srgbClr val="54575B"/>
              </a:solidFill>
              <a:effectLst/>
              <a:uLnTx/>
              <a:uFillTx/>
              <a:latin typeface="+mn-lt"/>
              <a:ea typeface="+mn-ea"/>
              <a:cs typeface="+mn-cs"/>
            </a:endParaRPr>
          </a:p>
        </p:txBody>
      </p:sp>
      <p:sp>
        <p:nvSpPr>
          <p:cNvPr id="21" name="Text Placeholder 6">
            <a:extLst>
              <a:ext uri="{FF2B5EF4-FFF2-40B4-BE49-F238E27FC236}">
                <a16:creationId xmlns:a16="http://schemas.microsoft.com/office/drawing/2014/main" id="{F64311B2-03A7-4B65-97BF-2EC8DB8F9C6A}"/>
              </a:ext>
            </a:extLst>
          </p:cNvPr>
          <p:cNvSpPr>
            <a:spLocks noGrp="1"/>
          </p:cNvSpPr>
          <p:nvPr>
            <p:ph type="body" sz="quarter" idx="12" hasCustomPrompt="1"/>
          </p:nvPr>
        </p:nvSpPr>
        <p:spPr>
          <a:xfrm>
            <a:off x="609763" y="2060575"/>
            <a:ext cx="3314537" cy="374650"/>
          </a:xfrm>
        </p:spPr>
        <p:txBody>
          <a:bodyPr>
            <a:noAutofit/>
          </a:bodyPr>
          <a:lstStyle>
            <a:lvl1pPr marL="0" marR="0" indent="0" algn="l" defTabSz="914400" rtl="0" eaLnBrk="1" fontAlgn="auto" latinLnBrk="0" hangingPunct="1">
              <a:lnSpc>
                <a:spcPct val="90000"/>
              </a:lnSpc>
              <a:spcBef>
                <a:spcPts val="2000"/>
              </a:spcBef>
              <a:spcAft>
                <a:spcPts val="0"/>
              </a:spcAft>
              <a:buClr>
                <a:srgbClr val="19AABA"/>
              </a:buClr>
              <a:buSzPct val="150000"/>
              <a:buFontTx/>
              <a:buNone/>
              <a:tabLst/>
              <a:defRPr sz="2000">
                <a:latin typeface="+mj-lt"/>
              </a:defRPr>
            </a:lvl1pPr>
          </a:lstStyle>
          <a:p>
            <a:pPr marL="0" marR="0" lvl="0" indent="0" algn="l" defTabSz="914400" rtl="0" eaLnBrk="1" fontAlgn="auto" latinLnBrk="0" hangingPunct="1">
              <a:lnSpc>
                <a:spcPct val="90000"/>
              </a:lnSpc>
              <a:spcBef>
                <a:spcPts val="1000"/>
              </a:spcBef>
              <a:spcAft>
                <a:spcPts val="0"/>
              </a:spcAft>
              <a:buClr>
                <a:srgbClr val="19AABA"/>
              </a:buClr>
              <a:buSzPct val="150000"/>
              <a:buFontTx/>
              <a:buNone/>
              <a:tabLst/>
              <a:defRPr/>
            </a:pPr>
            <a:r>
              <a:rPr kumimoji="0" lang="en-US" sz="2400" b="0" i="0" u="none" strike="noStrike" kern="1200" cap="none" spc="0" normalizeH="0" baseline="0" noProof="0" dirty="0">
                <a:ln>
                  <a:noFill/>
                </a:ln>
                <a:solidFill>
                  <a:srgbClr val="19AABA"/>
                </a:solidFill>
                <a:effectLst/>
                <a:uLnTx/>
                <a:uFillTx/>
                <a:latin typeface="+mn-lt"/>
                <a:ea typeface="+mn-ea"/>
                <a:cs typeface="+mn-cs"/>
              </a:rPr>
              <a:t>Idea one</a:t>
            </a:r>
          </a:p>
          <a:p>
            <a:pPr lvl="0"/>
            <a:endParaRPr lang="en-GB" dirty="0"/>
          </a:p>
        </p:txBody>
      </p:sp>
      <p:sp>
        <p:nvSpPr>
          <p:cNvPr id="22" name="Text Placeholder 8">
            <a:extLst>
              <a:ext uri="{FF2B5EF4-FFF2-40B4-BE49-F238E27FC236}">
                <a16:creationId xmlns:a16="http://schemas.microsoft.com/office/drawing/2014/main" id="{117E1FC7-E47E-4468-B2E4-013DC6E44D90}"/>
              </a:ext>
            </a:extLst>
          </p:cNvPr>
          <p:cNvSpPr>
            <a:spLocks noGrp="1"/>
          </p:cNvSpPr>
          <p:nvPr>
            <p:ph type="body" sz="quarter" idx="13" hasCustomPrompt="1"/>
          </p:nvPr>
        </p:nvSpPr>
        <p:spPr>
          <a:xfrm>
            <a:off x="4219738" y="2060575"/>
            <a:ext cx="3314537" cy="374650"/>
          </a:xfrm>
        </p:spPr>
        <p:txBody>
          <a:bodyPr>
            <a:noAutofit/>
          </a:bodyPr>
          <a:lstStyle>
            <a:lvl1pPr marL="0" marR="0" indent="0" algn="l" defTabSz="914400" rtl="0" eaLnBrk="1" fontAlgn="auto" latinLnBrk="0" hangingPunct="1">
              <a:lnSpc>
                <a:spcPct val="90000"/>
              </a:lnSpc>
              <a:spcBef>
                <a:spcPts val="2000"/>
              </a:spcBef>
              <a:spcAft>
                <a:spcPts val="0"/>
              </a:spcAft>
              <a:buClr>
                <a:srgbClr val="19AABA"/>
              </a:buClr>
              <a:buSzPct val="150000"/>
              <a:buFontTx/>
              <a:buNone/>
              <a:tabLst/>
              <a:defRPr>
                <a:latin typeface="+mj-lt"/>
              </a:defRPr>
            </a:lvl1pPr>
          </a:lstStyle>
          <a:p>
            <a:pPr marL="0" marR="0" lvl="0" indent="0" algn="l" defTabSz="914400" rtl="0" eaLnBrk="1" fontAlgn="auto" latinLnBrk="0" hangingPunct="1">
              <a:lnSpc>
                <a:spcPct val="90000"/>
              </a:lnSpc>
              <a:spcBef>
                <a:spcPts val="1000"/>
              </a:spcBef>
              <a:spcAft>
                <a:spcPts val="0"/>
              </a:spcAft>
              <a:buClr>
                <a:srgbClr val="19AABA"/>
              </a:buClr>
              <a:buSzPct val="150000"/>
              <a:buFontTx/>
              <a:buNone/>
              <a:tabLst/>
              <a:defRPr/>
            </a:pPr>
            <a:r>
              <a:rPr kumimoji="0" lang="en-US" sz="2400" b="0" i="0" u="none" strike="noStrike" kern="1200" cap="none" spc="0" normalizeH="0" baseline="0" noProof="0" dirty="0">
                <a:ln>
                  <a:noFill/>
                </a:ln>
                <a:solidFill>
                  <a:srgbClr val="552062"/>
                </a:solidFill>
                <a:effectLst/>
                <a:uLnTx/>
                <a:uFillTx/>
                <a:latin typeface="+mn-lt"/>
                <a:ea typeface="+mn-ea"/>
                <a:cs typeface="+mn-cs"/>
              </a:rPr>
              <a:t>Idea two</a:t>
            </a:r>
          </a:p>
        </p:txBody>
      </p:sp>
      <p:sp>
        <p:nvSpPr>
          <p:cNvPr id="23" name="Text Placeholder 4">
            <a:extLst>
              <a:ext uri="{FF2B5EF4-FFF2-40B4-BE49-F238E27FC236}">
                <a16:creationId xmlns:a16="http://schemas.microsoft.com/office/drawing/2014/main" id="{012BEE52-5840-45BE-A616-B4B3D63D0636}"/>
              </a:ext>
            </a:extLst>
          </p:cNvPr>
          <p:cNvSpPr>
            <a:spLocks noGrp="1"/>
          </p:cNvSpPr>
          <p:nvPr>
            <p:ph type="body" sz="quarter" idx="14" hasCustomPrompt="1"/>
          </p:nvPr>
        </p:nvSpPr>
        <p:spPr>
          <a:xfrm>
            <a:off x="7836225" y="2520950"/>
            <a:ext cx="3314537" cy="2781300"/>
          </a:xfrm>
        </p:spPr>
        <p:txBody>
          <a:bodyPr>
            <a:noAutofit/>
          </a:bodyPr>
          <a:lstStyle>
            <a:lvl1pPr marL="0" marR="0" indent="0" algn="l" defTabSz="914400" rtl="0" eaLnBrk="1" fontAlgn="auto" latinLnBrk="0" hangingPunct="1">
              <a:lnSpc>
                <a:spcPct val="90000"/>
              </a:lnSpc>
              <a:spcBef>
                <a:spcPts val="2000"/>
              </a:spcBef>
              <a:spcAft>
                <a:spcPts val="0"/>
              </a:spcAft>
              <a:buClr>
                <a:srgbClr val="19AABA"/>
              </a:buClr>
              <a:buSzPct val="150000"/>
              <a:buFontTx/>
              <a:buNone/>
              <a:tabLst/>
              <a:defRPr sz="2000"/>
            </a:lvl1pPr>
          </a:lstStyle>
          <a:p>
            <a:pPr marL="0" marR="0" lvl="0" indent="0" algn="l" defTabSz="914400" rtl="0" eaLnBrk="1" fontAlgn="auto" latinLnBrk="0" hangingPunct="1">
              <a:lnSpc>
                <a:spcPct val="90000"/>
              </a:lnSpc>
              <a:spcBef>
                <a:spcPts val="1000"/>
              </a:spcBef>
              <a:spcAft>
                <a:spcPts val="0"/>
              </a:spcAft>
              <a:buClr>
                <a:srgbClr val="19AABA"/>
              </a:buClr>
              <a:buSzPct val="150000"/>
              <a:buFontTx/>
              <a:buNone/>
              <a:tabLst/>
              <a:defRPr/>
            </a:pPr>
            <a:r>
              <a:rPr kumimoji="0" lang="en-US" sz="2000" b="0" i="0" u="none" strike="noStrike" kern="1200" cap="none" spc="0" normalizeH="0" baseline="0" noProof="0" dirty="0">
                <a:ln>
                  <a:noFill/>
                </a:ln>
                <a:solidFill>
                  <a:srgbClr val="54575B"/>
                </a:solidFill>
                <a:effectLst/>
                <a:uLnTx/>
                <a:uFillTx/>
                <a:latin typeface="+mn-lt"/>
                <a:ea typeface="+mn-ea"/>
                <a:cs typeface="+mn-cs"/>
              </a:rPr>
              <a:t>Bullet points aren’t always best.</a:t>
            </a:r>
          </a:p>
          <a:p>
            <a:pPr marL="0" marR="0" lvl="0" indent="0" algn="l" defTabSz="914400" rtl="0" eaLnBrk="1" fontAlgn="auto" latinLnBrk="0" hangingPunct="1">
              <a:lnSpc>
                <a:spcPct val="90000"/>
              </a:lnSpc>
              <a:spcBef>
                <a:spcPts val="1000"/>
              </a:spcBef>
              <a:spcAft>
                <a:spcPts val="0"/>
              </a:spcAft>
              <a:buClr>
                <a:srgbClr val="19AABA"/>
              </a:buClr>
              <a:buSzPct val="150000"/>
              <a:buFontTx/>
              <a:buNone/>
              <a:tabLst/>
              <a:defRPr/>
            </a:pPr>
            <a:r>
              <a:rPr kumimoji="0" lang="en-US" sz="2000" b="0" i="0" u="none" strike="noStrike" kern="1200" cap="none" spc="0" normalizeH="0" baseline="0" noProof="0" dirty="0">
                <a:ln>
                  <a:noFill/>
                </a:ln>
                <a:solidFill>
                  <a:srgbClr val="54575B"/>
                </a:solidFill>
                <a:effectLst/>
                <a:uLnTx/>
                <a:uFillTx/>
                <a:latin typeface="+mn-lt"/>
                <a:ea typeface="+mn-ea"/>
                <a:cs typeface="+mn-cs"/>
              </a:rPr>
              <a:t>You can compare two concepts with a short description.</a:t>
            </a:r>
            <a:endParaRPr kumimoji="0" lang="en-US" sz="1800" b="0" i="0" u="none" strike="noStrike" kern="1200" cap="none" spc="0" normalizeH="0" baseline="0" noProof="0" dirty="0">
              <a:ln>
                <a:noFill/>
              </a:ln>
              <a:solidFill>
                <a:srgbClr val="54575B"/>
              </a:solidFill>
              <a:effectLst/>
              <a:uLnTx/>
              <a:uFillTx/>
              <a:latin typeface="+mn-lt"/>
              <a:ea typeface="+mn-ea"/>
              <a:cs typeface="+mn-cs"/>
            </a:endParaRPr>
          </a:p>
        </p:txBody>
      </p:sp>
      <p:sp>
        <p:nvSpPr>
          <p:cNvPr id="24" name="Text Placeholder 8">
            <a:extLst>
              <a:ext uri="{FF2B5EF4-FFF2-40B4-BE49-F238E27FC236}">
                <a16:creationId xmlns:a16="http://schemas.microsoft.com/office/drawing/2014/main" id="{092F63C5-0BF7-4A8A-AA3E-CF1B96B30173}"/>
              </a:ext>
            </a:extLst>
          </p:cNvPr>
          <p:cNvSpPr>
            <a:spLocks noGrp="1"/>
          </p:cNvSpPr>
          <p:nvPr>
            <p:ph type="body" sz="quarter" idx="15" hasCustomPrompt="1"/>
          </p:nvPr>
        </p:nvSpPr>
        <p:spPr>
          <a:xfrm>
            <a:off x="7836225" y="2060575"/>
            <a:ext cx="3314537" cy="374650"/>
          </a:xfrm>
        </p:spPr>
        <p:txBody>
          <a:bodyPr>
            <a:noAutofit/>
          </a:bodyPr>
          <a:lstStyle>
            <a:lvl1pPr marL="0" marR="0" indent="0" algn="l" defTabSz="914400" rtl="0" eaLnBrk="1" fontAlgn="auto" latinLnBrk="0" hangingPunct="1">
              <a:lnSpc>
                <a:spcPct val="90000"/>
              </a:lnSpc>
              <a:spcBef>
                <a:spcPts val="2000"/>
              </a:spcBef>
              <a:spcAft>
                <a:spcPts val="0"/>
              </a:spcAft>
              <a:buClr>
                <a:srgbClr val="19AABA"/>
              </a:buClr>
              <a:buSzPct val="150000"/>
              <a:buFontTx/>
              <a:buNone/>
              <a:tabLst/>
              <a:defRPr>
                <a:solidFill>
                  <a:schemeClr val="accent3"/>
                </a:solidFill>
                <a:latin typeface="+mj-lt"/>
              </a:defRPr>
            </a:lvl1pPr>
          </a:lstStyle>
          <a:p>
            <a:pPr marL="0" marR="0" lvl="0" indent="0" algn="l" defTabSz="914400" rtl="0" eaLnBrk="1" fontAlgn="auto" latinLnBrk="0" hangingPunct="1">
              <a:lnSpc>
                <a:spcPct val="90000"/>
              </a:lnSpc>
              <a:spcBef>
                <a:spcPts val="1000"/>
              </a:spcBef>
              <a:spcAft>
                <a:spcPts val="0"/>
              </a:spcAft>
              <a:buClr>
                <a:srgbClr val="19AABA"/>
              </a:buClr>
              <a:buSzPct val="150000"/>
              <a:buFontTx/>
              <a:buNone/>
              <a:tabLst/>
              <a:defRPr/>
            </a:pPr>
            <a:r>
              <a:rPr kumimoji="0" lang="en-US" sz="2400" b="0" i="0" u="none" strike="noStrike" kern="1200" cap="none" spc="0" normalizeH="0" baseline="0" noProof="0" dirty="0">
                <a:ln>
                  <a:noFill/>
                </a:ln>
                <a:solidFill>
                  <a:srgbClr val="552062"/>
                </a:solidFill>
                <a:effectLst/>
                <a:uLnTx/>
                <a:uFillTx/>
                <a:latin typeface="+mn-lt"/>
                <a:ea typeface="+mn-ea"/>
                <a:cs typeface="+mn-cs"/>
              </a:rPr>
              <a:t>Idea three</a:t>
            </a:r>
          </a:p>
        </p:txBody>
      </p:sp>
      <p:sp>
        <p:nvSpPr>
          <p:cNvPr id="11" name="Title 1">
            <a:extLst>
              <a:ext uri="{FF2B5EF4-FFF2-40B4-BE49-F238E27FC236}">
                <a16:creationId xmlns:a16="http://schemas.microsoft.com/office/drawing/2014/main" id="{01B7F7AA-0CE8-4CB7-B95E-D2C69E7CE4E2}"/>
              </a:ext>
            </a:extLst>
          </p:cNvPr>
          <p:cNvSpPr>
            <a:spLocks noGrp="1"/>
          </p:cNvSpPr>
          <p:nvPr>
            <p:ph type="title" hasCustomPrompt="1"/>
          </p:nvPr>
        </p:nvSpPr>
        <p:spPr>
          <a:xfrm>
            <a:off x="609763" y="654490"/>
            <a:ext cx="10540999" cy="867784"/>
          </a:xfrm>
        </p:spPr>
        <p:txBody>
          <a:bodyPr anchor="t">
            <a:noAutofit/>
          </a:bodyPr>
          <a:lstStyle>
            <a:lvl1pPr>
              <a:defRPr sz="3200" b="1" baseline="0"/>
            </a:lvl1pPr>
          </a:lstStyle>
          <a:p>
            <a:r>
              <a:rPr lang="en-US" dirty="0"/>
              <a:t>Compare three ideas</a:t>
            </a:r>
            <a:endParaRPr lang="en-GB" dirty="0"/>
          </a:p>
        </p:txBody>
      </p:sp>
      <p:sp>
        <p:nvSpPr>
          <p:cNvPr id="12" name="Rectangle 11">
            <a:extLst>
              <a:ext uri="{FF2B5EF4-FFF2-40B4-BE49-F238E27FC236}">
                <a16:creationId xmlns:a16="http://schemas.microsoft.com/office/drawing/2014/main" id="{4B961008-8F81-4E92-9BAE-08CB0D26CE81}"/>
              </a:ext>
            </a:extLst>
          </p:cNvPr>
          <p:cNvSpPr/>
          <p:nvPr userDrawn="1"/>
        </p:nvSpPr>
        <p:spPr>
          <a:xfrm>
            <a:off x="646080" y="368327"/>
            <a:ext cx="7200000" cy="1247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3" name="Rectangle 12">
            <a:extLst>
              <a:ext uri="{FF2B5EF4-FFF2-40B4-BE49-F238E27FC236}">
                <a16:creationId xmlns:a16="http://schemas.microsoft.com/office/drawing/2014/main" id="{0351C6B9-A80B-4CEC-8508-DDB3A468076B}"/>
              </a:ext>
            </a:extLst>
          </p:cNvPr>
          <p:cNvSpPr/>
          <p:nvPr userDrawn="1"/>
        </p:nvSpPr>
        <p:spPr>
          <a:xfrm>
            <a:off x="0" y="116045"/>
            <a:ext cx="646081" cy="253099"/>
          </a:xfrm>
          <a:prstGeom prst="rect">
            <a:avLst/>
          </a:prstGeom>
          <a:gradFill flip="none" rotWithShape="1">
            <a:gsLst>
              <a:gs pos="0">
                <a:schemeClr val="bg2"/>
              </a:gs>
              <a:gs pos="100000">
                <a:srgbClr val="244C5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89089E4C-CE55-47BD-B168-D892FC179E63}"/>
              </a:ext>
            </a:extLst>
          </p:cNvPr>
          <p:cNvSpPr txBox="1"/>
          <p:nvPr userDrawn="1"/>
        </p:nvSpPr>
        <p:spPr>
          <a:xfrm>
            <a:off x="4076345" y="6621447"/>
            <a:ext cx="3939610" cy="200055"/>
          </a:xfrm>
          <a:prstGeom prst="rect">
            <a:avLst/>
          </a:prstGeom>
          <a:noFill/>
        </p:spPr>
        <p:txBody>
          <a:bodyPr wrap="square" rtlCol="0">
            <a:spAutoFit/>
          </a:bodyPr>
          <a:lstStyle/>
          <a:p>
            <a:pPr algn="ctr" defTabSz="457200">
              <a:defRPr/>
            </a:pPr>
            <a:r>
              <a:rPr lang="en-GB" sz="700" dirty="0">
                <a:solidFill>
                  <a:srgbClr val="54575B"/>
                </a:solidFill>
                <a:ea typeface="Open Sans" panose="020B0606030504020204" pitchFamily="34" charset="0"/>
                <a:cs typeface="Open Sans" panose="020B0606030504020204" pitchFamily="34" charset="0"/>
              </a:rPr>
              <a:t>Copyright 2022 by The Myers-Briggs Company. All rights reserved. Company confidential.</a:t>
            </a:r>
          </a:p>
        </p:txBody>
      </p:sp>
      <p:sp>
        <p:nvSpPr>
          <p:cNvPr id="18" name="Rectangle 17">
            <a:extLst>
              <a:ext uri="{FF2B5EF4-FFF2-40B4-BE49-F238E27FC236}">
                <a16:creationId xmlns:a16="http://schemas.microsoft.com/office/drawing/2014/main" id="{96C692ED-6833-4FCC-B488-C05F0F7DF60E}"/>
              </a:ext>
            </a:extLst>
          </p:cNvPr>
          <p:cNvSpPr/>
          <p:nvPr userDrawn="1"/>
        </p:nvSpPr>
        <p:spPr>
          <a:xfrm>
            <a:off x="8489870" y="-5147"/>
            <a:ext cx="863601" cy="2530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359E03FD-9852-4288-A07C-09DAD601999E}"/>
              </a:ext>
            </a:extLst>
          </p:cNvPr>
          <p:cNvSpPr/>
          <p:nvPr userDrawn="1"/>
        </p:nvSpPr>
        <p:spPr>
          <a:xfrm>
            <a:off x="7846080" y="243597"/>
            <a:ext cx="643790" cy="124730"/>
          </a:xfrm>
          <a:prstGeom prst="rect">
            <a:avLst/>
          </a:prstGeom>
          <a:gradFill flip="none" rotWithShape="1">
            <a:gsLst>
              <a:gs pos="0">
                <a:schemeClr val="accent1"/>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4129182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574676"/>
            <a:ext cx="10515600" cy="1017588"/>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2060575"/>
            <a:ext cx="10515600" cy="3827463"/>
          </a:xfrm>
          <a:prstGeom prst="rect">
            <a:avLst/>
          </a:prstGeom>
        </p:spPr>
        <p:txBody>
          <a:bodyPr vert="horz" lIns="91440" tIns="45720" rIns="91440" bIns="45720" rtlCol="0">
            <a:normAutofit/>
          </a:bodyPr>
          <a:lstStyle/>
          <a:p>
            <a:pPr lvl="0"/>
            <a:r>
              <a:rPr lang="en-US" dirty="0"/>
              <a:t>Edit Master text styles</a:t>
            </a:r>
          </a:p>
          <a:p>
            <a:pPr lvl="1"/>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07518-608D-40DC-9EA3-FD303F1097CB}" type="slidenum">
              <a:rPr lang="en-GB" smtClean="0"/>
              <a:t>‹#›</a:t>
            </a:fld>
            <a:endParaRPr lang="en-GB" dirty="0"/>
          </a:p>
        </p:txBody>
      </p:sp>
    </p:spTree>
    <p:extLst>
      <p:ext uri="{BB962C8B-B14F-4D97-AF65-F5344CB8AC3E}">
        <p14:creationId xmlns:p14="http://schemas.microsoft.com/office/powerpoint/2010/main" val="1724482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3" r:id="rId4"/>
    <p:sldLayoutId id="2147483674" r:id="rId5"/>
    <p:sldLayoutId id="2147483651" r:id="rId6"/>
    <p:sldLayoutId id="2147483658" r:id="rId7"/>
    <p:sldLayoutId id="2147483659" r:id="rId8"/>
    <p:sldLayoutId id="2147483660" r:id="rId9"/>
    <p:sldLayoutId id="2147483654" r:id="rId10"/>
    <p:sldLayoutId id="2147483661" r:id="rId11"/>
    <p:sldLayoutId id="2147483662" r:id="rId12"/>
    <p:sldLayoutId id="2147483669" r:id="rId13"/>
    <p:sldLayoutId id="2147483663" r:id="rId14"/>
    <p:sldLayoutId id="2147483670" r:id="rId15"/>
    <p:sldLayoutId id="2147483671" r:id="rId16"/>
    <p:sldLayoutId id="2147483672" r:id="rId17"/>
    <p:sldLayoutId id="2147483667" r:id="rId18"/>
    <p:sldLayoutId id="2147483676" r:id="rId19"/>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2000"/>
        </a:spcBef>
        <a:buClr>
          <a:schemeClr val="bg2"/>
        </a:buClr>
        <a:buSzPct val="150000"/>
        <a:buFont typeface="Arial Black" panose="020B0A040201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lumMod val="60000"/>
            <a:lumOff val="40000"/>
          </a:schemeClr>
        </a:buClr>
        <a:buSzPct val="150000"/>
        <a:buFont typeface="Arial Black" panose="020B0A040201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customXml" Target="../ink/ink1.xml"/><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customXml" Target="../ink/ink2.xml"/><Relationship Id="rId11" Type="http://schemas.openxmlformats.org/officeDocument/2006/relationships/image" Target="../media/image22.png"/><Relationship Id="rId5" Type="http://schemas.openxmlformats.org/officeDocument/2006/relationships/image" Target="../media/image190.png"/><Relationship Id="rId10" Type="http://schemas.openxmlformats.org/officeDocument/2006/relationships/customXml" Target="../ink/ink4.xml"/><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s://www.themyersbriggs.com/en-US/Company/News/Conflict-management-podcast-with-Dr-Gail-Fann-Thomas"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hyperlink" Target="https://www.themyersbriggs.com/en-US/Resources/The-Three-Types-of-Teams" TargetMode="External"/><Relationship Id="rId4" Type="http://schemas.openxmlformats.org/officeDocument/2006/relationships/hyperlink" Target="https://www.themyersbriggs.com/en-US/Resources/Developing-Teams-Using-the-TKI-Team-Report"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A4F957-5800-4DD7-BF1E-E128B646FD93}"/>
              </a:ext>
            </a:extLst>
          </p:cNvPr>
          <p:cNvSpPr>
            <a:spLocks noGrp="1"/>
          </p:cNvSpPr>
          <p:nvPr>
            <p:ph type="ctrTitle"/>
          </p:nvPr>
        </p:nvSpPr>
        <p:spPr/>
        <p:txBody>
          <a:bodyPr/>
          <a:lstStyle/>
          <a:p>
            <a:r>
              <a:rPr lang="en-GB" dirty="0"/>
              <a:t>ASK AN EXPERT</a:t>
            </a:r>
            <a:br>
              <a:rPr lang="en-GB" dirty="0"/>
            </a:br>
            <a:br>
              <a:rPr lang="en-GB" dirty="0"/>
            </a:br>
            <a:r>
              <a:rPr lang="en-GB" dirty="0"/>
              <a:t>How to Make Conflict Work for Teams</a:t>
            </a:r>
          </a:p>
        </p:txBody>
      </p:sp>
      <p:sp>
        <p:nvSpPr>
          <p:cNvPr id="3" name="Subtitle 2">
            <a:extLst>
              <a:ext uri="{FF2B5EF4-FFF2-40B4-BE49-F238E27FC236}">
                <a16:creationId xmlns:a16="http://schemas.microsoft.com/office/drawing/2014/main" id="{E7641B43-75E5-427A-8F0C-914E68F95785}"/>
              </a:ext>
            </a:extLst>
          </p:cNvPr>
          <p:cNvSpPr>
            <a:spLocks noGrp="1"/>
          </p:cNvSpPr>
          <p:nvPr>
            <p:ph type="subTitle" idx="1"/>
          </p:nvPr>
        </p:nvSpPr>
        <p:spPr>
          <a:xfrm>
            <a:off x="1001361" y="3690705"/>
            <a:ext cx="6648628" cy="358777"/>
          </a:xfrm>
        </p:spPr>
        <p:txBody>
          <a:bodyPr/>
          <a:lstStyle/>
          <a:p>
            <a:r>
              <a:rPr lang="en-GB" dirty="0"/>
              <a:t>Presented by Gail Fann Thomas, EdD</a:t>
            </a:r>
          </a:p>
        </p:txBody>
      </p:sp>
      <p:sp>
        <p:nvSpPr>
          <p:cNvPr id="2" name="TextBox 1">
            <a:extLst>
              <a:ext uri="{FF2B5EF4-FFF2-40B4-BE49-F238E27FC236}">
                <a16:creationId xmlns:a16="http://schemas.microsoft.com/office/drawing/2014/main" id="{6E423523-01AB-A279-DEAE-C8611FB24EF3}"/>
              </a:ext>
            </a:extLst>
          </p:cNvPr>
          <p:cNvSpPr txBox="1"/>
          <p:nvPr/>
        </p:nvSpPr>
        <p:spPr>
          <a:xfrm>
            <a:off x="9144001" y="3737985"/>
            <a:ext cx="1545616" cy="369332"/>
          </a:xfrm>
          <a:prstGeom prst="rect">
            <a:avLst/>
          </a:prstGeom>
          <a:noFill/>
        </p:spPr>
        <p:txBody>
          <a:bodyPr wrap="none" rtlCol="0">
            <a:spAutoFit/>
          </a:bodyPr>
          <a:lstStyle/>
          <a:p>
            <a:r>
              <a:rPr lang="en-US" dirty="0">
                <a:solidFill>
                  <a:schemeClr val="bg1"/>
                </a:solidFill>
              </a:rPr>
              <a:t>02 May 2023</a:t>
            </a:r>
          </a:p>
        </p:txBody>
      </p:sp>
    </p:spTree>
    <p:extLst>
      <p:ext uri="{BB962C8B-B14F-4D97-AF65-F5344CB8AC3E}">
        <p14:creationId xmlns:p14="http://schemas.microsoft.com/office/powerpoint/2010/main" val="3037526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ACBCA09-ED01-EFBC-637D-FAE4714B68CC}"/>
              </a:ext>
            </a:extLst>
          </p:cNvPr>
          <p:cNvSpPr>
            <a:spLocks noGrp="1"/>
          </p:cNvSpPr>
          <p:nvPr>
            <p:ph type="body" sz="quarter" idx="10"/>
          </p:nvPr>
        </p:nvSpPr>
        <p:spPr>
          <a:xfrm>
            <a:off x="609763" y="2072932"/>
            <a:ext cx="10335603" cy="3060542"/>
          </a:xfrm>
        </p:spPr>
        <p:txBody>
          <a:bodyPr/>
          <a:lstStyle/>
          <a:p>
            <a:pPr marL="514350" indent="-514350">
              <a:buClr>
                <a:schemeClr val="accent6">
                  <a:lumMod val="75000"/>
                </a:schemeClr>
              </a:buClr>
              <a:buSzPct val="100000"/>
              <a:buFont typeface="+mj-lt"/>
              <a:buAutoNum type="arabicPeriod"/>
            </a:pPr>
            <a:r>
              <a:rPr lang="en-US" dirty="0"/>
              <a:t>Better at surfacing input from diverse perspectives</a:t>
            </a:r>
          </a:p>
          <a:p>
            <a:pPr marL="514350" indent="-514350">
              <a:buClr>
                <a:schemeClr val="accent6">
                  <a:lumMod val="75000"/>
                </a:schemeClr>
              </a:buClr>
              <a:buSzPct val="100000"/>
              <a:buFont typeface="+mj-lt"/>
              <a:buAutoNum type="arabicPeriod"/>
            </a:pPr>
            <a:r>
              <a:rPr lang="en-US" dirty="0"/>
              <a:t>Able to analyze alternative solutions more effectively</a:t>
            </a:r>
          </a:p>
          <a:p>
            <a:pPr marL="514350" indent="-514350">
              <a:buClr>
                <a:schemeClr val="accent6">
                  <a:lumMod val="75000"/>
                </a:schemeClr>
              </a:buClr>
              <a:buSzPct val="100000"/>
              <a:buFont typeface="+mj-lt"/>
              <a:buAutoNum type="arabicPeriod"/>
            </a:pPr>
            <a:r>
              <a:rPr lang="en-US" dirty="0"/>
              <a:t>Better at making decisions</a:t>
            </a:r>
          </a:p>
          <a:p>
            <a:pPr marL="514350" indent="-514350">
              <a:buClr>
                <a:schemeClr val="accent6">
                  <a:lumMod val="75000"/>
                </a:schemeClr>
              </a:buClr>
              <a:buSzPct val="100000"/>
              <a:buFont typeface="+mj-lt"/>
              <a:buAutoNum type="arabicPeriod"/>
            </a:pPr>
            <a:r>
              <a:rPr lang="en-US" dirty="0"/>
              <a:t>Able to improve morale and member retention</a:t>
            </a:r>
          </a:p>
          <a:p>
            <a:pPr marL="514350" indent="-514350">
              <a:buClr>
                <a:schemeClr val="accent6">
                  <a:lumMod val="75000"/>
                </a:schemeClr>
              </a:buClr>
              <a:buSzPct val="100000"/>
              <a:buFont typeface="+mj-lt"/>
              <a:buAutoNum type="arabicPeriod"/>
            </a:pPr>
            <a:r>
              <a:rPr lang="en-US" dirty="0"/>
              <a:t>More satisfied with their team experience</a:t>
            </a:r>
          </a:p>
          <a:p>
            <a:pPr marL="0" indent="0">
              <a:buNone/>
            </a:pPr>
            <a:endParaRPr lang="en-US" sz="3600" dirty="0"/>
          </a:p>
          <a:p>
            <a:endParaRPr lang="en-US" sz="3600" dirty="0"/>
          </a:p>
        </p:txBody>
      </p:sp>
      <p:sp>
        <p:nvSpPr>
          <p:cNvPr id="11" name="Title 10">
            <a:extLst>
              <a:ext uri="{FF2B5EF4-FFF2-40B4-BE49-F238E27FC236}">
                <a16:creationId xmlns:a16="http://schemas.microsoft.com/office/drawing/2014/main" id="{5C3C0331-6F15-0D75-9EF4-40B7B0A7D0B1}"/>
              </a:ext>
            </a:extLst>
          </p:cNvPr>
          <p:cNvSpPr>
            <a:spLocks noGrp="1"/>
          </p:cNvSpPr>
          <p:nvPr>
            <p:ph type="title"/>
          </p:nvPr>
        </p:nvSpPr>
        <p:spPr/>
        <p:txBody>
          <a:bodyPr/>
          <a:lstStyle/>
          <a:p>
            <a:r>
              <a:rPr lang="en-US" dirty="0"/>
              <a:t>Research shows that teams who excel at managing conflict are:</a:t>
            </a:r>
          </a:p>
        </p:txBody>
      </p:sp>
      <p:sp>
        <p:nvSpPr>
          <p:cNvPr id="2" name="TextBox 1">
            <a:extLst>
              <a:ext uri="{FF2B5EF4-FFF2-40B4-BE49-F238E27FC236}">
                <a16:creationId xmlns:a16="http://schemas.microsoft.com/office/drawing/2014/main" id="{AA676F11-EA2A-744F-029D-2152A3D83005}"/>
              </a:ext>
            </a:extLst>
          </p:cNvPr>
          <p:cNvSpPr txBox="1"/>
          <p:nvPr/>
        </p:nvSpPr>
        <p:spPr>
          <a:xfrm>
            <a:off x="190921" y="6230695"/>
            <a:ext cx="8701869" cy="276999"/>
          </a:xfrm>
          <a:prstGeom prst="rect">
            <a:avLst/>
          </a:prstGeom>
          <a:noFill/>
        </p:spPr>
        <p:txBody>
          <a:bodyPr wrap="square" rtlCol="0">
            <a:spAutoFit/>
          </a:bodyPr>
          <a:lstStyle/>
          <a:p>
            <a:r>
              <a:rPr lang="en-US" sz="1200" dirty="0"/>
              <a:t>Source: S. Tannenbaum &amp; E. Salas, </a:t>
            </a:r>
            <a:r>
              <a:rPr lang="en-US" sz="1200" i="1" dirty="0"/>
              <a:t>What Makes Teams Work: The Seven Drivers of Team Effectiveness</a:t>
            </a:r>
            <a:r>
              <a:rPr lang="en-US" sz="1200" dirty="0"/>
              <a:t>, 2021</a:t>
            </a:r>
          </a:p>
        </p:txBody>
      </p:sp>
    </p:spTree>
    <p:extLst>
      <p:ext uri="{BB962C8B-B14F-4D97-AF65-F5344CB8AC3E}">
        <p14:creationId xmlns:p14="http://schemas.microsoft.com/office/powerpoint/2010/main" val="719402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3CACFD-0DFA-888E-B06C-E5AEBD90FD84}"/>
              </a:ext>
            </a:extLst>
          </p:cNvPr>
          <p:cNvSpPr>
            <a:spLocks noGrp="1"/>
          </p:cNvSpPr>
          <p:nvPr>
            <p:ph type="body" sz="quarter" idx="10"/>
          </p:nvPr>
        </p:nvSpPr>
        <p:spPr>
          <a:xfrm>
            <a:off x="609764" y="2072932"/>
            <a:ext cx="4555090" cy="2068513"/>
          </a:xfrm>
        </p:spPr>
        <p:txBody>
          <a:bodyPr>
            <a:noAutofit/>
          </a:bodyPr>
          <a:lstStyle/>
          <a:p>
            <a:r>
              <a:rPr lang="en-US" dirty="0"/>
              <a:t>What are the best approaches for improving conflict management skills for team members?</a:t>
            </a:r>
          </a:p>
        </p:txBody>
      </p:sp>
      <p:sp>
        <p:nvSpPr>
          <p:cNvPr id="2" name="Title 1">
            <a:extLst>
              <a:ext uri="{FF2B5EF4-FFF2-40B4-BE49-F238E27FC236}">
                <a16:creationId xmlns:a16="http://schemas.microsoft.com/office/drawing/2014/main" id="{EEBBFFBD-AA72-4621-FC2E-5BB4141303F5}"/>
              </a:ext>
            </a:extLst>
          </p:cNvPr>
          <p:cNvSpPr>
            <a:spLocks noGrp="1"/>
          </p:cNvSpPr>
          <p:nvPr>
            <p:ph type="title"/>
          </p:nvPr>
        </p:nvSpPr>
        <p:spPr>
          <a:xfrm>
            <a:off x="609764" y="684634"/>
            <a:ext cx="10335603" cy="902461"/>
          </a:xfrm>
        </p:spPr>
        <p:txBody>
          <a:bodyPr anchor="b">
            <a:normAutofit/>
          </a:bodyPr>
          <a:lstStyle/>
          <a:p>
            <a:r>
              <a:rPr lang="en-US" dirty="0"/>
              <a:t>AAE Question</a:t>
            </a:r>
          </a:p>
        </p:txBody>
      </p:sp>
      <p:pic>
        <p:nvPicPr>
          <p:cNvPr id="4" name="Picture Placeholder 16">
            <a:extLst>
              <a:ext uri="{FF2B5EF4-FFF2-40B4-BE49-F238E27FC236}">
                <a16:creationId xmlns:a16="http://schemas.microsoft.com/office/drawing/2014/main" id="{72335450-3E9F-40F8-2467-FA5252F47C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308156" y="1395668"/>
            <a:ext cx="6673507" cy="3753848"/>
          </a:xfrm>
          <a:prstGeom prst="rect">
            <a:avLst/>
          </a:prstGeom>
        </p:spPr>
      </p:pic>
    </p:spTree>
    <p:extLst>
      <p:ext uri="{BB962C8B-B14F-4D97-AF65-F5344CB8AC3E}">
        <p14:creationId xmlns:p14="http://schemas.microsoft.com/office/powerpoint/2010/main" val="3014865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55348BA-194F-452F-C9DB-05C13974B9EC}"/>
              </a:ext>
            </a:extLst>
          </p:cNvPr>
          <p:cNvSpPr>
            <a:spLocks noGrp="1"/>
          </p:cNvSpPr>
          <p:nvPr>
            <p:ph type="body" sz="quarter" idx="10"/>
          </p:nvPr>
        </p:nvSpPr>
        <p:spPr>
          <a:xfrm>
            <a:off x="609763" y="1535525"/>
            <a:ext cx="10335603" cy="4667986"/>
          </a:xfrm>
        </p:spPr>
        <p:txBody>
          <a:bodyPr/>
          <a:lstStyle/>
          <a:p>
            <a:pPr marL="457200" indent="-457200">
              <a:buClr>
                <a:schemeClr val="accent6">
                  <a:lumMod val="75000"/>
                </a:schemeClr>
              </a:buClr>
              <a:buSzPct val="100000"/>
              <a:buFont typeface="+mj-lt"/>
              <a:buAutoNum type="arabicPeriod"/>
            </a:pPr>
            <a:r>
              <a:rPr lang="en-US" dirty="0"/>
              <a:t>Be clear on what conflict is and is not</a:t>
            </a:r>
          </a:p>
          <a:p>
            <a:pPr marL="457200" indent="-457200">
              <a:buClr>
                <a:schemeClr val="accent6">
                  <a:lumMod val="75000"/>
                </a:schemeClr>
              </a:buClr>
              <a:buSzPct val="100000"/>
              <a:buFont typeface="+mj-lt"/>
              <a:buAutoNum type="arabicPeriod"/>
            </a:pPr>
            <a:r>
              <a:rPr lang="en-US" dirty="0"/>
              <a:t>Become self-aware of conflict-handling preferences (low/high on assertiveness? low/high on cooperativeness?)</a:t>
            </a:r>
          </a:p>
          <a:p>
            <a:pPr marL="457200" indent="-457200">
              <a:buClr>
                <a:schemeClr val="accent6">
                  <a:lumMod val="75000"/>
                </a:schemeClr>
              </a:buClr>
              <a:buSzPct val="100000"/>
              <a:buFont typeface="+mj-lt"/>
              <a:buAutoNum type="arabicPeriod"/>
            </a:pPr>
            <a:r>
              <a:rPr lang="en-US" dirty="0"/>
              <a:t>Determine what might be driving team members’ conflict-handling behavior     (personality traits, role on the team, other team players’ roles and preferences, the situation)</a:t>
            </a:r>
          </a:p>
          <a:p>
            <a:pPr marL="457200" indent="-457200">
              <a:buClr>
                <a:schemeClr val="accent6">
                  <a:lumMod val="75000"/>
                </a:schemeClr>
              </a:buClr>
              <a:buSzPct val="100000"/>
              <a:buFont typeface="+mj-lt"/>
              <a:buAutoNum type="arabicPeriod"/>
            </a:pPr>
            <a:r>
              <a:rPr lang="en-US" dirty="0"/>
              <a:t>Discuss with your teammates the modes that might be helpful at this time given the task</a:t>
            </a:r>
          </a:p>
          <a:p>
            <a:pPr marL="457200" indent="-457200">
              <a:buClr>
                <a:schemeClr val="accent6">
                  <a:lumMod val="75000"/>
                </a:schemeClr>
              </a:buClr>
              <a:buSzPct val="100000"/>
              <a:buFont typeface="+mj-lt"/>
              <a:buAutoNum type="arabicPeriod"/>
            </a:pPr>
            <a:r>
              <a:rPr lang="en-US" dirty="0"/>
              <a:t>Practice improving skills on each of the five modes so that members aren’t overusing or underusing particular modes unconsciously</a:t>
            </a:r>
          </a:p>
          <a:p>
            <a:pPr marL="457200" indent="-457200">
              <a:buClr>
                <a:schemeClr val="accent6">
                  <a:lumMod val="75000"/>
                </a:schemeClr>
              </a:buClr>
              <a:buSzPct val="100000"/>
              <a:buFont typeface="+mj-lt"/>
              <a:buAutoNum type="arabicPeriod"/>
            </a:pPr>
            <a:r>
              <a:rPr lang="en-US" dirty="0"/>
              <a:t>Get feedback from others to improve the team’s conflict management skills (in a psychologically safe environment)</a:t>
            </a:r>
          </a:p>
          <a:p>
            <a:endParaRPr lang="en-US" dirty="0"/>
          </a:p>
        </p:txBody>
      </p:sp>
      <p:sp>
        <p:nvSpPr>
          <p:cNvPr id="9" name="Title 8">
            <a:extLst>
              <a:ext uri="{FF2B5EF4-FFF2-40B4-BE49-F238E27FC236}">
                <a16:creationId xmlns:a16="http://schemas.microsoft.com/office/drawing/2014/main" id="{878B4331-C048-C320-B937-5D6E74E2BDDF}"/>
              </a:ext>
            </a:extLst>
          </p:cNvPr>
          <p:cNvSpPr>
            <a:spLocks noGrp="1"/>
          </p:cNvSpPr>
          <p:nvPr>
            <p:ph type="title"/>
          </p:nvPr>
        </p:nvSpPr>
        <p:spPr/>
        <p:txBody>
          <a:bodyPr/>
          <a:lstStyle/>
          <a:p>
            <a:pPr algn="ctr"/>
            <a:r>
              <a:rPr lang="en-US" b="0" dirty="0">
                <a:solidFill>
                  <a:srgbClr val="000000"/>
                </a:solidFill>
                <a:effectLst/>
                <a:ea typeface="Calibri" panose="020F0502020204030204" pitchFamily="34" charset="0"/>
                <a:cs typeface="Times New Roman" panose="02020603050405020304" pitchFamily="18" charset="0"/>
              </a:rPr>
              <a:t>Define, assess, and adapt</a:t>
            </a:r>
            <a:br>
              <a:rPr lang="en-US" sz="3200" dirty="0">
                <a:solidFill>
                  <a:srgbClr val="000000"/>
                </a:solidFill>
                <a:effectLst/>
                <a:latin typeface="+mn-lt"/>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4230870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eveloping teams: 7 steps to building your dream team">
            <a:extLst>
              <a:ext uri="{FF2B5EF4-FFF2-40B4-BE49-F238E27FC236}">
                <a16:creationId xmlns:a16="http://schemas.microsoft.com/office/drawing/2014/main" id="{2BB580D2-626E-9CD9-CA9C-2202182BD6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040" y="1561146"/>
            <a:ext cx="5782033" cy="3252394"/>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14BF7105-2E9D-1CB2-4504-754B521AFF99}"/>
              </a:ext>
            </a:extLst>
          </p:cNvPr>
          <p:cNvSpPr>
            <a:spLocks noGrp="1"/>
          </p:cNvSpPr>
          <p:nvPr>
            <p:ph type="body" sz="quarter" idx="10"/>
          </p:nvPr>
        </p:nvSpPr>
        <p:spPr>
          <a:xfrm>
            <a:off x="609763" y="1173772"/>
            <a:ext cx="5021417" cy="4693628"/>
          </a:xfrm>
        </p:spPr>
        <p:txBody>
          <a:bodyPr/>
          <a:lstStyle/>
          <a:p>
            <a:pPr marL="0" indent="0">
              <a:buClr>
                <a:schemeClr val="accent5"/>
              </a:buClr>
              <a:buNone/>
            </a:pPr>
            <a:r>
              <a:rPr lang="en-US" sz="3200" b="1" dirty="0">
                <a:latin typeface="+mj-lt"/>
              </a:rPr>
              <a:t>Define conflict</a:t>
            </a:r>
            <a:r>
              <a:rPr lang="en-US" sz="3200" dirty="0">
                <a:latin typeface="+mj-lt"/>
              </a:rPr>
              <a:t>: </a:t>
            </a:r>
          </a:p>
          <a:p>
            <a:pPr marL="0" indent="0">
              <a:buClr>
                <a:schemeClr val="accent5"/>
              </a:buClr>
              <a:buNone/>
            </a:pPr>
            <a:r>
              <a:rPr lang="en-GB" dirty="0">
                <a:effectLst/>
                <a:ea typeface="Calibri" panose="020F0502020204030204" pitchFamily="34" charset="0"/>
              </a:rPr>
              <a:t>Conflict occurs when people’s concerns, or the things they care about, appear to be incompatible.</a:t>
            </a:r>
          </a:p>
          <a:p>
            <a:pPr marL="0" indent="0">
              <a:buClr>
                <a:schemeClr val="accent5"/>
              </a:buClr>
              <a:buNone/>
            </a:pPr>
            <a:r>
              <a:rPr lang="en-GB" dirty="0">
                <a:ea typeface="Calibri" panose="020F0502020204030204" pitchFamily="34" charset="0"/>
              </a:rPr>
              <a:t>Conflict, itself, is neutral.  It can be either destructive or constructive – depending on how it is handled.</a:t>
            </a:r>
          </a:p>
          <a:p>
            <a:pPr marL="0" indent="0">
              <a:buClr>
                <a:schemeClr val="accent5"/>
              </a:buClr>
              <a:buNone/>
            </a:pP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a:buClr>
                <a:schemeClr val="accent5"/>
              </a:buClr>
            </a:pPr>
            <a:endParaRPr lang="en-GB" sz="2400" dirty="0">
              <a:effectLst/>
              <a:latin typeface="Calibri" panose="020F0502020204030204" pitchFamily="34" charset="0"/>
              <a:ea typeface="Calibri" panose="020F0502020204030204" pitchFamily="34" charset="0"/>
            </a:endParaRPr>
          </a:p>
          <a:p>
            <a:pPr marL="0" indent="0">
              <a:buNone/>
            </a:pPr>
            <a:endParaRPr lang="en-US" sz="2400" dirty="0"/>
          </a:p>
        </p:txBody>
      </p:sp>
      <p:sp>
        <p:nvSpPr>
          <p:cNvPr id="4" name="Speech Bubble: Oval 3">
            <a:extLst>
              <a:ext uri="{FF2B5EF4-FFF2-40B4-BE49-F238E27FC236}">
                <a16:creationId xmlns:a16="http://schemas.microsoft.com/office/drawing/2014/main" id="{440677EE-B655-BA86-1B50-723300232BD1}"/>
              </a:ext>
            </a:extLst>
          </p:cNvPr>
          <p:cNvSpPr/>
          <p:nvPr/>
        </p:nvSpPr>
        <p:spPr>
          <a:xfrm>
            <a:off x="5998652" y="4540687"/>
            <a:ext cx="2719346" cy="902461"/>
          </a:xfrm>
          <a:prstGeom prst="wedgeEllipseCallout">
            <a:avLst>
              <a:gd name="adj1" fmla="val 22364"/>
              <a:gd name="adj2" fmla="val -219663"/>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We need to focus on cost!</a:t>
            </a:r>
          </a:p>
        </p:txBody>
      </p:sp>
      <p:sp>
        <p:nvSpPr>
          <p:cNvPr id="5" name="Speech Bubble: Oval 4">
            <a:extLst>
              <a:ext uri="{FF2B5EF4-FFF2-40B4-BE49-F238E27FC236}">
                <a16:creationId xmlns:a16="http://schemas.microsoft.com/office/drawing/2014/main" id="{255C1614-C403-7693-9ADE-BFC6DB95F9D3}"/>
              </a:ext>
            </a:extLst>
          </p:cNvPr>
          <p:cNvSpPr/>
          <p:nvPr/>
        </p:nvSpPr>
        <p:spPr>
          <a:xfrm>
            <a:off x="8763661" y="4207566"/>
            <a:ext cx="2719346" cy="902461"/>
          </a:xfrm>
          <a:prstGeom prst="wedgeEllipseCallout">
            <a:avLst>
              <a:gd name="adj1" fmla="val -17617"/>
              <a:gd name="adj2" fmla="val -170199"/>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We need to focus on quality!</a:t>
            </a:r>
          </a:p>
        </p:txBody>
      </p:sp>
      <p:sp>
        <p:nvSpPr>
          <p:cNvPr id="3" name="TextBox 2">
            <a:extLst>
              <a:ext uri="{FF2B5EF4-FFF2-40B4-BE49-F238E27FC236}">
                <a16:creationId xmlns:a16="http://schemas.microsoft.com/office/drawing/2014/main" id="{CEC6EB92-901C-F69C-2632-9A2F652FCAB2}"/>
              </a:ext>
            </a:extLst>
          </p:cNvPr>
          <p:cNvSpPr txBox="1"/>
          <p:nvPr/>
        </p:nvSpPr>
        <p:spPr>
          <a:xfrm>
            <a:off x="552661" y="5968721"/>
            <a:ext cx="4230353" cy="276999"/>
          </a:xfrm>
          <a:prstGeom prst="rect">
            <a:avLst/>
          </a:prstGeom>
          <a:noFill/>
        </p:spPr>
        <p:txBody>
          <a:bodyPr wrap="square" rtlCol="0">
            <a:spAutoFit/>
          </a:bodyPr>
          <a:lstStyle/>
          <a:p>
            <a:r>
              <a:rPr lang="en-US" sz="1200" dirty="0"/>
              <a:t>Source:  K. Thomas, </a:t>
            </a:r>
            <a:r>
              <a:rPr lang="en-US" sz="1200" i="1" dirty="0"/>
              <a:t>Introduction to Team Conflict</a:t>
            </a:r>
            <a:r>
              <a:rPr lang="en-US" sz="1200" dirty="0"/>
              <a:t>, 2002</a:t>
            </a:r>
          </a:p>
        </p:txBody>
      </p:sp>
    </p:spTree>
    <p:extLst>
      <p:ext uri="{BB962C8B-B14F-4D97-AF65-F5344CB8AC3E}">
        <p14:creationId xmlns:p14="http://schemas.microsoft.com/office/powerpoint/2010/main" val="2693948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8AA3307D-A56B-B53B-6613-D9D5B0FD68C4}"/>
              </a:ext>
            </a:extLst>
          </p:cNvPr>
          <p:cNvGraphicFramePr>
            <a:graphicFrameLocks noGrp="1"/>
          </p:cNvGraphicFramePr>
          <p:nvPr>
            <p:extLst>
              <p:ext uri="{D42A27DB-BD31-4B8C-83A1-F6EECF244321}">
                <p14:modId xmlns:p14="http://schemas.microsoft.com/office/powerpoint/2010/main" val="2778928143"/>
              </p:ext>
            </p:extLst>
          </p:nvPr>
        </p:nvGraphicFramePr>
        <p:xfrm>
          <a:off x="986590" y="1511107"/>
          <a:ext cx="10162674" cy="4049731"/>
        </p:xfrm>
        <a:graphic>
          <a:graphicData uri="http://schemas.openxmlformats.org/drawingml/2006/table">
            <a:tbl>
              <a:tblPr firstRow="1" bandRow="1">
                <a:tableStyleId>{2D5ABB26-0587-4C30-8999-92F81FD0307C}</a:tableStyleId>
              </a:tblPr>
              <a:tblGrid>
                <a:gridCol w="10162674">
                  <a:extLst>
                    <a:ext uri="{9D8B030D-6E8A-4147-A177-3AD203B41FA5}">
                      <a16:colId xmlns:a16="http://schemas.microsoft.com/office/drawing/2014/main" val="2422551786"/>
                    </a:ext>
                  </a:extLst>
                </a:gridCol>
              </a:tblGrid>
              <a:tr h="1270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Process conflict </a:t>
                      </a:r>
                      <a:r>
                        <a:rPr lang="en-US" sz="2000" b="0" dirty="0"/>
                        <a:t>focuses on how the team’s work will be accomplished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   </a:t>
                      </a:r>
                      <a:r>
                        <a:rPr lang="en-US" sz="2000" b="0" dirty="0"/>
                        <a:t>How will we make decisions?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t>   How often shall we meet?</a:t>
                      </a:r>
                    </a:p>
                  </a:txBody>
                  <a:tcPr/>
                </a:tc>
                <a:extLst>
                  <a:ext uri="{0D108BD9-81ED-4DB2-BD59-A6C34878D82A}">
                    <a16:rowId xmlns:a16="http://schemas.microsoft.com/office/drawing/2014/main" val="3433247274"/>
                  </a:ext>
                </a:extLst>
              </a:tr>
              <a:tr h="15332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Relationship conflict </a:t>
                      </a:r>
                      <a:r>
                        <a:rPr lang="en-US" sz="2000" b="0" dirty="0"/>
                        <a:t>are disagreements and personality clashes between team members. Often results in </a:t>
                      </a:r>
                      <a:r>
                        <a:rPr lang="en-US" sz="2000" dirty="0"/>
                        <a:t>tensions and resentments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   Dislike between group members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   Differences in values</a:t>
                      </a:r>
                    </a:p>
                  </a:txBody>
                  <a:tcPr/>
                </a:tc>
                <a:extLst>
                  <a:ext uri="{0D108BD9-81ED-4DB2-BD59-A6C34878D82A}">
                    <a16:rowId xmlns:a16="http://schemas.microsoft.com/office/drawing/2014/main" val="2564338983"/>
                  </a:ext>
                </a:extLst>
              </a:tr>
              <a:tr h="12457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Task conflict</a:t>
                      </a:r>
                      <a:r>
                        <a:rPr lang="en-US" sz="2000" b="0" dirty="0"/>
                        <a:t> are </a:t>
                      </a:r>
                      <a:r>
                        <a:rPr lang="en-US" sz="2000" dirty="0"/>
                        <a:t>differences about substantive or content issues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   Difference in problem identification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   Different perspectives on solutions</a:t>
                      </a:r>
                    </a:p>
                  </a:txBody>
                  <a:tcPr/>
                </a:tc>
                <a:extLst>
                  <a:ext uri="{0D108BD9-81ED-4DB2-BD59-A6C34878D82A}">
                    <a16:rowId xmlns:a16="http://schemas.microsoft.com/office/drawing/2014/main" val="2990723149"/>
                  </a:ext>
                </a:extLst>
              </a:tr>
            </a:tbl>
          </a:graphicData>
        </a:graphic>
      </p:graphicFrame>
      <p:sp>
        <p:nvSpPr>
          <p:cNvPr id="17" name="TextBox 16">
            <a:extLst>
              <a:ext uri="{FF2B5EF4-FFF2-40B4-BE49-F238E27FC236}">
                <a16:creationId xmlns:a16="http://schemas.microsoft.com/office/drawing/2014/main" id="{9F6A212A-C203-BB03-0355-7E793B67E33D}"/>
              </a:ext>
            </a:extLst>
          </p:cNvPr>
          <p:cNvSpPr txBox="1"/>
          <p:nvPr/>
        </p:nvSpPr>
        <p:spPr>
          <a:xfrm>
            <a:off x="390189" y="6388468"/>
            <a:ext cx="7074885" cy="276999"/>
          </a:xfrm>
          <a:prstGeom prst="rect">
            <a:avLst/>
          </a:prstGeom>
          <a:noFill/>
        </p:spPr>
        <p:txBody>
          <a:bodyPr wrap="none" rtlCol="0">
            <a:spAutoFit/>
          </a:bodyPr>
          <a:lstStyle/>
          <a:p>
            <a:r>
              <a:rPr lang="en-US" sz="1200" dirty="0"/>
              <a:t>Source:  K.A. Jehn &amp; E.A. Mannix, The Dynamic Nature of Conflict: A Longitudinal Study, AMJ, 2001</a:t>
            </a:r>
          </a:p>
        </p:txBody>
      </p:sp>
      <p:sp>
        <p:nvSpPr>
          <p:cNvPr id="2" name="TextBox 1">
            <a:extLst>
              <a:ext uri="{FF2B5EF4-FFF2-40B4-BE49-F238E27FC236}">
                <a16:creationId xmlns:a16="http://schemas.microsoft.com/office/drawing/2014/main" id="{7132A2DE-9DDA-D625-E1CA-664BB25DDB52}"/>
              </a:ext>
            </a:extLst>
          </p:cNvPr>
          <p:cNvSpPr txBox="1"/>
          <p:nvPr/>
        </p:nvSpPr>
        <p:spPr>
          <a:xfrm>
            <a:off x="489095" y="606058"/>
            <a:ext cx="11422168" cy="584775"/>
          </a:xfrm>
          <a:prstGeom prst="rect">
            <a:avLst/>
          </a:prstGeom>
          <a:noFill/>
        </p:spPr>
        <p:txBody>
          <a:bodyPr wrap="square" rtlCol="0">
            <a:spAutoFit/>
          </a:bodyPr>
          <a:lstStyle/>
          <a:p>
            <a:r>
              <a:rPr lang="en-US" sz="3200" dirty="0">
                <a:latin typeface="+mj-lt"/>
              </a:rPr>
              <a:t>Identify the three types of conflict that teams encounter </a:t>
            </a:r>
          </a:p>
        </p:txBody>
      </p:sp>
    </p:spTree>
    <p:extLst>
      <p:ext uri="{BB962C8B-B14F-4D97-AF65-F5344CB8AC3E}">
        <p14:creationId xmlns:p14="http://schemas.microsoft.com/office/powerpoint/2010/main" val="474813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3">
            <p14:nvContentPartPr>
              <p14:cNvPr id="14" name="Ink 13">
                <a:extLst>
                  <a:ext uri="{FF2B5EF4-FFF2-40B4-BE49-F238E27FC236}">
                    <a16:creationId xmlns:a16="http://schemas.microsoft.com/office/drawing/2014/main" id="{DF9C6371-FBC4-01B1-64CD-CF79A0F9639B}"/>
                  </a:ext>
                </a:extLst>
              </p14:cNvPr>
              <p14:cNvContentPartPr/>
              <p14:nvPr/>
            </p14:nvContentPartPr>
            <p14:xfrm>
              <a:off x="6081779" y="2527417"/>
              <a:ext cx="360" cy="360"/>
            </p14:xfrm>
          </p:contentPart>
        </mc:Choice>
        <mc:Fallback xmlns="">
          <p:pic>
            <p:nvPicPr>
              <p:cNvPr id="14" name="Ink 13">
                <a:extLst>
                  <a:ext uri="{FF2B5EF4-FFF2-40B4-BE49-F238E27FC236}">
                    <a16:creationId xmlns:a16="http://schemas.microsoft.com/office/drawing/2014/main" id="{DF9C6371-FBC4-01B1-64CD-CF79A0F9639B}"/>
                  </a:ext>
                </a:extLst>
              </p:cNvPr>
              <p:cNvPicPr/>
              <p:nvPr/>
            </p:nvPicPr>
            <p:blipFill>
              <a:blip r:embed="rId5"/>
              <a:stretch>
                <a:fillRect/>
              </a:stretch>
            </p:blipFill>
            <p:spPr>
              <a:xfrm>
                <a:off x="6077459" y="2500777"/>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5" name="Ink 14">
                <a:extLst>
                  <a:ext uri="{FF2B5EF4-FFF2-40B4-BE49-F238E27FC236}">
                    <a16:creationId xmlns:a16="http://schemas.microsoft.com/office/drawing/2014/main" id="{23279A30-D2E5-C351-33D8-3BFDD5A70F6E}"/>
                  </a:ext>
                </a:extLst>
              </p14:cNvPr>
              <p14:cNvContentPartPr/>
              <p14:nvPr/>
            </p14:nvContentPartPr>
            <p14:xfrm>
              <a:off x="6383459" y="2760337"/>
              <a:ext cx="360" cy="360"/>
            </p14:xfrm>
          </p:contentPart>
        </mc:Choice>
        <mc:Fallback xmlns="">
          <p:pic>
            <p:nvPicPr>
              <p:cNvPr id="15" name="Ink 14">
                <a:extLst>
                  <a:ext uri="{FF2B5EF4-FFF2-40B4-BE49-F238E27FC236}">
                    <a16:creationId xmlns:a16="http://schemas.microsoft.com/office/drawing/2014/main" id="{23279A30-D2E5-C351-33D8-3BFDD5A70F6E}"/>
                  </a:ext>
                </a:extLst>
              </p:cNvPr>
              <p:cNvPicPr/>
              <p:nvPr/>
            </p:nvPicPr>
            <p:blipFill>
              <a:blip r:embed="rId7"/>
              <a:stretch>
                <a:fillRect/>
              </a:stretch>
            </p:blipFill>
            <p:spPr>
              <a:xfrm>
                <a:off x="6379139" y="2733337"/>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16" name="Ink 15">
                <a:extLst>
                  <a:ext uri="{FF2B5EF4-FFF2-40B4-BE49-F238E27FC236}">
                    <a16:creationId xmlns:a16="http://schemas.microsoft.com/office/drawing/2014/main" id="{BAB9CD49-9C87-2509-4EF9-941412698B21}"/>
                  </a:ext>
                </a:extLst>
              </p14:cNvPr>
              <p14:cNvContentPartPr/>
              <p14:nvPr/>
            </p14:nvContentPartPr>
            <p14:xfrm>
              <a:off x="4683899" y="2449657"/>
              <a:ext cx="360" cy="360"/>
            </p14:xfrm>
          </p:contentPart>
        </mc:Choice>
        <mc:Fallback xmlns="">
          <p:pic>
            <p:nvPicPr>
              <p:cNvPr id="16" name="Ink 15">
                <a:extLst>
                  <a:ext uri="{FF2B5EF4-FFF2-40B4-BE49-F238E27FC236}">
                    <a16:creationId xmlns:a16="http://schemas.microsoft.com/office/drawing/2014/main" id="{BAB9CD49-9C87-2509-4EF9-941412698B21}"/>
                  </a:ext>
                </a:extLst>
              </p:cNvPr>
              <p:cNvPicPr/>
              <p:nvPr/>
            </p:nvPicPr>
            <p:blipFill>
              <a:blip r:embed="rId9"/>
              <a:stretch>
                <a:fillRect/>
              </a:stretch>
            </p:blipFill>
            <p:spPr>
              <a:xfrm>
                <a:off x="4679579" y="2423017"/>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17" name="Ink 16">
                <a:extLst>
                  <a:ext uri="{FF2B5EF4-FFF2-40B4-BE49-F238E27FC236}">
                    <a16:creationId xmlns:a16="http://schemas.microsoft.com/office/drawing/2014/main" id="{264C090A-D467-6F91-F4F1-BDD8E30677D6}"/>
                  </a:ext>
                </a:extLst>
              </p14:cNvPr>
              <p14:cNvContentPartPr/>
              <p14:nvPr/>
            </p14:nvContentPartPr>
            <p14:xfrm>
              <a:off x="2742779" y="1949257"/>
              <a:ext cx="360" cy="360"/>
            </p14:xfrm>
          </p:contentPart>
        </mc:Choice>
        <mc:Fallback xmlns="">
          <p:pic>
            <p:nvPicPr>
              <p:cNvPr id="17" name="Ink 16">
                <a:extLst>
                  <a:ext uri="{FF2B5EF4-FFF2-40B4-BE49-F238E27FC236}">
                    <a16:creationId xmlns:a16="http://schemas.microsoft.com/office/drawing/2014/main" id="{264C090A-D467-6F91-F4F1-BDD8E30677D6}"/>
                  </a:ext>
                </a:extLst>
              </p:cNvPr>
              <p:cNvPicPr/>
              <p:nvPr/>
            </p:nvPicPr>
            <p:blipFill>
              <a:blip r:embed="rId11"/>
              <a:stretch>
                <a:fillRect/>
              </a:stretch>
            </p:blipFill>
            <p:spPr>
              <a:xfrm>
                <a:off x="2738459" y="1922617"/>
                <a:ext cx="9000" cy="54000"/>
              </a:xfrm>
              <a:prstGeom prst="rect">
                <a:avLst/>
              </a:prstGeom>
            </p:spPr>
          </p:pic>
        </mc:Fallback>
      </mc:AlternateContent>
      <p:sp>
        <p:nvSpPr>
          <p:cNvPr id="19" name="TextBox 18">
            <a:extLst>
              <a:ext uri="{FF2B5EF4-FFF2-40B4-BE49-F238E27FC236}">
                <a16:creationId xmlns:a16="http://schemas.microsoft.com/office/drawing/2014/main" id="{504B762F-315A-9E7A-85D0-AEDE509C7427}"/>
              </a:ext>
            </a:extLst>
          </p:cNvPr>
          <p:cNvSpPr txBox="1"/>
          <p:nvPr/>
        </p:nvSpPr>
        <p:spPr>
          <a:xfrm>
            <a:off x="540894" y="574666"/>
            <a:ext cx="9294147" cy="584775"/>
          </a:xfrm>
          <a:prstGeom prst="rect">
            <a:avLst/>
          </a:prstGeom>
          <a:noFill/>
        </p:spPr>
        <p:txBody>
          <a:bodyPr wrap="none" rtlCol="0">
            <a:spAutoFit/>
          </a:bodyPr>
          <a:lstStyle/>
          <a:p>
            <a:r>
              <a:rPr lang="en-US" sz="3200" b="1" dirty="0">
                <a:latin typeface="+mj-lt"/>
              </a:rPr>
              <a:t>Know the five approaches to conflict handling</a:t>
            </a:r>
          </a:p>
        </p:txBody>
      </p:sp>
      <p:sp>
        <p:nvSpPr>
          <p:cNvPr id="2" name="TextBox 1">
            <a:extLst>
              <a:ext uri="{FF2B5EF4-FFF2-40B4-BE49-F238E27FC236}">
                <a16:creationId xmlns:a16="http://schemas.microsoft.com/office/drawing/2014/main" id="{CFCE922A-ACB6-7B4C-129B-A8AA75E44D66}"/>
              </a:ext>
            </a:extLst>
          </p:cNvPr>
          <p:cNvSpPr txBox="1"/>
          <p:nvPr/>
        </p:nvSpPr>
        <p:spPr>
          <a:xfrm>
            <a:off x="84578" y="6354746"/>
            <a:ext cx="4754841" cy="276999"/>
          </a:xfrm>
          <a:prstGeom prst="rect">
            <a:avLst/>
          </a:prstGeom>
          <a:noFill/>
        </p:spPr>
        <p:txBody>
          <a:bodyPr wrap="square" rtlCol="0">
            <a:spAutoFit/>
          </a:bodyPr>
          <a:lstStyle/>
          <a:p>
            <a:r>
              <a:rPr lang="en-US" sz="1200" dirty="0"/>
              <a:t>Source:  K. Thomas, </a:t>
            </a:r>
            <a:r>
              <a:rPr lang="en-US" sz="1200" i="1" dirty="0"/>
              <a:t>Introduction to Conflict Management</a:t>
            </a:r>
            <a:r>
              <a:rPr lang="en-US" sz="1200" dirty="0"/>
              <a:t>, 2002</a:t>
            </a:r>
          </a:p>
        </p:txBody>
      </p:sp>
      <p:pic>
        <p:nvPicPr>
          <p:cNvPr id="10" name="Picture 9">
            <a:extLst>
              <a:ext uri="{FF2B5EF4-FFF2-40B4-BE49-F238E27FC236}">
                <a16:creationId xmlns:a16="http://schemas.microsoft.com/office/drawing/2014/main" id="{80106DDD-FD38-144B-ABC9-3A165BD64890}"/>
              </a:ext>
            </a:extLst>
          </p:cNvPr>
          <p:cNvPicPr>
            <a:picLocks noChangeAspect="1"/>
          </p:cNvPicPr>
          <p:nvPr/>
        </p:nvPicPr>
        <p:blipFill>
          <a:blip r:embed="rId12"/>
          <a:stretch>
            <a:fillRect/>
          </a:stretch>
        </p:blipFill>
        <p:spPr>
          <a:xfrm>
            <a:off x="3276170" y="1158758"/>
            <a:ext cx="5522481" cy="4979610"/>
          </a:xfrm>
          <a:prstGeom prst="rect">
            <a:avLst/>
          </a:prstGeom>
        </p:spPr>
      </p:pic>
    </p:spTree>
    <p:extLst>
      <p:ext uri="{BB962C8B-B14F-4D97-AF65-F5344CB8AC3E}">
        <p14:creationId xmlns:p14="http://schemas.microsoft.com/office/powerpoint/2010/main" val="2523819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4E3DA42-343D-C0AD-762D-5B6207F02F32}"/>
              </a:ext>
            </a:extLst>
          </p:cNvPr>
          <p:cNvSpPr txBox="1">
            <a:spLocks/>
          </p:cNvSpPr>
          <p:nvPr/>
        </p:nvSpPr>
        <p:spPr>
          <a:xfrm>
            <a:off x="351692" y="623001"/>
            <a:ext cx="3808326" cy="44815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3200" b="1" dirty="0"/>
              <a:t>Assess the situation and know when to use each of the five conflict-handling  modes</a:t>
            </a:r>
            <a:br>
              <a:rPr lang="en-US" sz="3200" dirty="0"/>
            </a:br>
            <a:br>
              <a:rPr lang="en-US" sz="3200" dirty="0"/>
            </a:br>
            <a:endParaRPr lang="en-US" sz="3200" dirty="0"/>
          </a:p>
        </p:txBody>
      </p:sp>
      <p:pic>
        <p:nvPicPr>
          <p:cNvPr id="5" name="Picture 4">
            <a:extLst>
              <a:ext uri="{FF2B5EF4-FFF2-40B4-BE49-F238E27FC236}">
                <a16:creationId xmlns:a16="http://schemas.microsoft.com/office/drawing/2014/main" id="{0BAA7AF9-9102-6FC3-CC03-E707EC2578BA}"/>
              </a:ext>
            </a:extLst>
          </p:cNvPr>
          <p:cNvPicPr>
            <a:picLocks noChangeAspect="1"/>
          </p:cNvPicPr>
          <p:nvPr/>
        </p:nvPicPr>
        <p:blipFill>
          <a:blip r:embed="rId2"/>
          <a:stretch>
            <a:fillRect/>
          </a:stretch>
        </p:blipFill>
        <p:spPr>
          <a:xfrm>
            <a:off x="4092558" y="689510"/>
            <a:ext cx="8084632" cy="5779921"/>
          </a:xfrm>
          <a:prstGeom prst="rect">
            <a:avLst/>
          </a:prstGeom>
        </p:spPr>
      </p:pic>
      <p:sp>
        <p:nvSpPr>
          <p:cNvPr id="2" name="TextBox 1">
            <a:extLst>
              <a:ext uri="{FF2B5EF4-FFF2-40B4-BE49-F238E27FC236}">
                <a16:creationId xmlns:a16="http://schemas.microsoft.com/office/drawing/2014/main" id="{4495208B-EA38-410B-7573-B829834FB475}"/>
              </a:ext>
            </a:extLst>
          </p:cNvPr>
          <p:cNvSpPr txBox="1"/>
          <p:nvPr/>
        </p:nvSpPr>
        <p:spPr>
          <a:xfrm>
            <a:off x="28431" y="6475970"/>
            <a:ext cx="4711803" cy="276999"/>
          </a:xfrm>
          <a:prstGeom prst="rect">
            <a:avLst/>
          </a:prstGeom>
          <a:noFill/>
        </p:spPr>
        <p:txBody>
          <a:bodyPr wrap="square" rtlCol="0">
            <a:spAutoFit/>
          </a:bodyPr>
          <a:lstStyle/>
          <a:p>
            <a:r>
              <a:rPr lang="en-US" sz="1200" dirty="0"/>
              <a:t>Source:  K. Thomas, </a:t>
            </a:r>
            <a:r>
              <a:rPr lang="en-US" sz="1200" i="1" dirty="0"/>
              <a:t>Introduction to Conflict Management</a:t>
            </a:r>
            <a:r>
              <a:rPr lang="en-US" sz="1200" dirty="0"/>
              <a:t>, 2002</a:t>
            </a:r>
          </a:p>
        </p:txBody>
      </p:sp>
    </p:spTree>
    <p:extLst>
      <p:ext uri="{BB962C8B-B14F-4D97-AF65-F5344CB8AC3E}">
        <p14:creationId xmlns:p14="http://schemas.microsoft.com/office/powerpoint/2010/main" val="2009075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CD1579-46A3-0686-EA06-D6AEEC439F41}"/>
              </a:ext>
            </a:extLst>
          </p:cNvPr>
          <p:cNvSpPr>
            <a:spLocks noGrp="1"/>
          </p:cNvSpPr>
          <p:nvPr>
            <p:ph type="body" sz="quarter" idx="10"/>
          </p:nvPr>
        </p:nvSpPr>
        <p:spPr/>
        <p:txBody>
          <a:bodyPr/>
          <a:lstStyle/>
          <a:p>
            <a:r>
              <a:rPr lang="en-US" dirty="0"/>
              <a:t>2022 study scope and purpose:</a:t>
            </a:r>
          </a:p>
          <a:p>
            <a:pPr lvl="1"/>
            <a:r>
              <a:rPr lang="en-US" dirty="0"/>
              <a:t>What causes conflict</a:t>
            </a:r>
          </a:p>
          <a:p>
            <a:pPr lvl="1"/>
            <a:r>
              <a:rPr lang="en-US" dirty="0"/>
              <a:t>How well people believe they manage conflict</a:t>
            </a:r>
          </a:p>
          <a:p>
            <a:pPr lvl="1"/>
            <a:r>
              <a:rPr lang="en-US" dirty="0"/>
              <a:t>The costs and consequences of conflict</a:t>
            </a:r>
          </a:p>
          <a:p>
            <a:pPr lvl="1"/>
            <a:r>
              <a:rPr lang="en-US" dirty="0"/>
              <a:t>Who is responsible for management conflict</a:t>
            </a:r>
          </a:p>
          <a:p>
            <a:pPr lvl="1"/>
            <a:r>
              <a:rPr lang="en-US" dirty="0"/>
              <a:t>The extent to which conflict is positive or negative</a:t>
            </a:r>
          </a:p>
          <a:p>
            <a:pPr lvl="1"/>
            <a:r>
              <a:rPr lang="en-US" dirty="0"/>
              <a:t>How conflict makes people feel</a:t>
            </a:r>
          </a:p>
          <a:p>
            <a:pPr lvl="1"/>
            <a:r>
              <a:rPr lang="en-US" dirty="0"/>
              <a:t>The role of the manager or supervisor during conflict</a:t>
            </a:r>
          </a:p>
        </p:txBody>
      </p:sp>
      <p:sp>
        <p:nvSpPr>
          <p:cNvPr id="3" name="Title 2">
            <a:extLst>
              <a:ext uri="{FF2B5EF4-FFF2-40B4-BE49-F238E27FC236}">
                <a16:creationId xmlns:a16="http://schemas.microsoft.com/office/drawing/2014/main" id="{2AD4AE2B-BE46-5D7F-14CC-0EC6D33A59C1}"/>
              </a:ext>
            </a:extLst>
          </p:cNvPr>
          <p:cNvSpPr>
            <a:spLocks noGrp="1"/>
          </p:cNvSpPr>
          <p:nvPr>
            <p:ph type="title"/>
          </p:nvPr>
        </p:nvSpPr>
        <p:spPr/>
        <p:txBody>
          <a:bodyPr/>
          <a:lstStyle/>
          <a:p>
            <a:r>
              <a:rPr lang="en-US" dirty="0"/>
              <a:t>Updated TMBC research about approaches to conflict </a:t>
            </a:r>
            <a:r>
              <a:rPr lang="en-US" sz="2400" dirty="0"/>
              <a:t>(compared to similar 2008 study)</a:t>
            </a:r>
          </a:p>
        </p:txBody>
      </p:sp>
      <p:sp>
        <p:nvSpPr>
          <p:cNvPr id="4" name="TextBox 3">
            <a:extLst>
              <a:ext uri="{FF2B5EF4-FFF2-40B4-BE49-F238E27FC236}">
                <a16:creationId xmlns:a16="http://schemas.microsoft.com/office/drawing/2014/main" id="{BE145F3E-04B0-5490-7AAD-6B3CF88FC9E4}"/>
              </a:ext>
            </a:extLst>
          </p:cNvPr>
          <p:cNvSpPr txBox="1"/>
          <p:nvPr/>
        </p:nvSpPr>
        <p:spPr>
          <a:xfrm>
            <a:off x="948519" y="6148316"/>
            <a:ext cx="6375976" cy="276999"/>
          </a:xfrm>
          <a:prstGeom prst="rect">
            <a:avLst/>
          </a:prstGeom>
          <a:noFill/>
        </p:spPr>
        <p:txBody>
          <a:bodyPr wrap="none" rtlCol="0">
            <a:spAutoFit/>
          </a:bodyPr>
          <a:lstStyle/>
          <a:p>
            <a:r>
              <a:rPr lang="en-US" sz="1200" dirty="0"/>
              <a:t>Source:  </a:t>
            </a:r>
            <a:r>
              <a:rPr lang="en-US" sz="1200" i="1" dirty="0"/>
              <a:t>Conflict at Work: A Research Report from The Myers-Briggs Company</a:t>
            </a:r>
            <a:r>
              <a:rPr lang="en-US" sz="1200" dirty="0"/>
              <a:t>, August 2022</a:t>
            </a:r>
          </a:p>
        </p:txBody>
      </p:sp>
    </p:spTree>
    <p:extLst>
      <p:ext uri="{BB962C8B-B14F-4D97-AF65-F5344CB8AC3E}">
        <p14:creationId xmlns:p14="http://schemas.microsoft.com/office/powerpoint/2010/main" val="521695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3CACFD-0DFA-888E-B06C-E5AEBD90FD84}"/>
              </a:ext>
            </a:extLst>
          </p:cNvPr>
          <p:cNvSpPr>
            <a:spLocks noGrp="1"/>
          </p:cNvSpPr>
          <p:nvPr>
            <p:ph type="body" sz="quarter" idx="10"/>
          </p:nvPr>
        </p:nvSpPr>
        <p:spPr>
          <a:xfrm>
            <a:off x="609764" y="2072932"/>
            <a:ext cx="4555090" cy="2068513"/>
          </a:xfrm>
        </p:spPr>
        <p:txBody>
          <a:bodyPr>
            <a:noAutofit/>
          </a:bodyPr>
          <a:lstStyle/>
          <a:p>
            <a:r>
              <a:rPr lang="en-US" dirty="0"/>
              <a:t>What’s the best use of the TKI interpretive report and TKI Team Report?</a:t>
            </a:r>
          </a:p>
        </p:txBody>
      </p:sp>
      <p:sp>
        <p:nvSpPr>
          <p:cNvPr id="2" name="Title 1">
            <a:extLst>
              <a:ext uri="{FF2B5EF4-FFF2-40B4-BE49-F238E27FC236}">
                <a16:creationId xmlns:a16="http://schemas.microsoft.com/office/drawing/2014/main" id="{EEBBFFBD-AA72-4621-FC2E-5BB4141303F5}"/>
              </a:ext>
            </a:extLst>
          </p:cNvPr>
          <p:cNvSpPr>
            <a:spLocks noGrp="1"/>
          </p:cNvSpPr>
          <p:nvPr>
            <p:ph type="title"/>
          </p:nvPr>
        </p:nvSpPr>
        <p:spPr>
          <a:xfrm>
            <a:off x="609764" y="684634"/>
            <a:ext cx="10335603" cy="902461"/>
          </a:xfrm>
        </p:spPr>
        <p:txBody>
          <a:bodyPr anchor="b">
            <a:normAutofit/>
          </a:bodyPr>
          <a:lstStyle/>
          <a:p>
            <a:r>
              <a:rPr lang="en-US" dirty="0"/>
              <a:t>AAE Question</a:t>
            </a:r>
          </a:p>
        </p:txBody>
      </p:sp>
      <p:pic>
        <p:nvPicPr>
          <p:cNvPr id="6" name="Picture 2" descr="Confident young businessman typing while using desktop PC at home office. Male professional is working while sitting at table. He is in an apartment at dusk.">
            <a:extLst>
              <a:ext uri="{FF2B5EF4-FFF2-40B4-BE49-F238E27FC236}">
                <a16:creationId xmlns:a16="http://schemas.microsoft.com/office/drawing/2014/main" id="{1D27BDA5-F983-487F-9216-A2BDAFB704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66" r="35364" b="6725"/>
          <a:stretch/>
        </p:blipFill>
        <p:spPr bwMode="auto">
          <a:xfrm>
            <a:off x="5657898" y="1041990"/>
            <a:ext cx="6034369" cy="4774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185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98872E-8709-A44F-3CF5-39F569BD7D5C}"/>
              </a:ext>
            </a:extLst>
          </p:cNvPr>
          <p:cNvSpPr>
            <a:spLocks noGrp="1"/>
          </p:cNvSpPr>
          <p:nvPr>
            <p:ph type="title"/>
          </p:nvPr>
        </p:nvSpPr>
        <p:spPr>
          <a:xfrm>
            <a:off x="3914274" y="445943"/>
            <a:ext cx="7608604" cy="902461"/>
          </a:xfrm>
        </p:spPr>
        <p:txBody>
          <a:bodyPr/>
          <a:lstStyle/>
          <a:p>
            <a:pPr algn="r"/>
            <a:r>
              <a:rPr lang="en-US" dirty="0"/>
              <a:t>Know your preferences and your team members’ preferences</a:t>
            </a:r>
          </a:p>
        </p:txBody>
      </p:sp>
      <p:pic>
        <p:nvPicPr>
          <p:cNvPr id="2" name="Picture 1">
            <a:extLst>
              <a:ext uri="{FF2B5EF4-FFF2-40B4-BE49-F238E27FC236}">
                <a16:creationId xmlns:a16="http://schemas.microsoft.com/office/drawing/2014/main" id="{7F9FA7AF-113C-07B8-1A7E-275321BBD27D}"/>
              </a:ext>
            </a:extLst>
          </p:cNvPr>
          <p:cNvPicPr>
            <a:picLocks noChangeAspect="1"/>
          </p:cNvPicPr>
          <p:nvPr/>
        </p:nvPicPr>
        <p:blipFill>
          <a:blip r:embed="rId3"/>
          <a:stretch>
            <a:fillRect/>
          </a:stretch>
        </p:blipFill>
        <p:spPr>
          <a:xfrm>
            <a:off x="459261" y="1400124"/>
            <a:ext cx="5977306" cy="2888946"/>
          </a:xfrm>
          <a:prstGeom prst="rect">
            <a:avLst/>
          </a:prstGeom>
          <a:ln w="38100">
            <a:solidFill>
              <a:schemeClr val="tx1"/>
            </a:solidFill>
          </a:ln>
        </p:spPr>
      </p:pic>
      <p:pic>
        <p:nvPicPr>
          <p:cNvPr id="3" name="Picture 2">
            <a:extLst>
              <a:ext uri="{FF2B5EF4-FFF2-40B4-BE49-F238E27FC236}">
                <a16:creationId xmlns:a16="http://schemas.microsoft.com/office/drawing/2014/main" id="{3BD6054E-7C8E-D8AA-095C-51126443049A}"/>
              </a:ext>
            </a:extLst>
          </p:cNvPr>
          <p:cNvPicPr>
            <a:picLocks noChangeAspect="1"/>
          </p:cNvPicPr>
          <p:nvPr/>
        </p:nvPicPr>
        <p:blipFill>
          <a:blip r:embed="rId4"/>
          <a:stretch>
            <a:fillRect/>
          </a:stretch>
        </p:blipFill>
        <p:spPr>
          <a:xfrm>
            <a:off x="3998708" y="3237330"/>
            <a:ext cx="7869922" cy="3510232"/>
          </a:xfrm>
          <a:prstGeom prst="rect">
            <a:avLst/>
          </a:prstGeom>
          <a:ln w="38100">
            <a:solidFill>
              <a:schemeClr val="accent2">
                <a:lumMod val="50000"/>
              </a:schemeClr>
            </a:solidFill>
          </a:ln>
        </p:spPr>
      </p:pic>
      <p:sp>
        <p:nvSpPr>
          <p:cNvPr id="4" name="TextBox 3">
            <a:extLst>
              <a:ext uri="{FF2B5EF4-FFF2-40B4-BE49-F238E27FC236}">
                <a16:creationId xmlns:a16="http://schemas.microsoft.com/office/drawing/2014/main" id="{904680B3-34C7-510E-D080-B95E0AF2BA79}"/>
              </a:ext>
            </a:extLst>
          </p:cNvPr>
          <p:cNvSpPr txBox="1"/>
          <p:nvPr/>
        </p:nvSpPr>
        <p:spPr>
          <a:xfrm>
            <a:off x="8518203" y="1720255"/>
            <a:ext cx="2856530" cy="1015663"/>
          </a:xfrm>
          <a:prstGeom prst="rect">
            <a:avLst/>
          </a:prstGeom>
          <a:noFill/>
        </p:spPr>
        <p:txBody>
          <a:bodyPr wrap="square" rtlCol="0">
            <a:spAutoFit/>
          </a:bodyPr>
          <a:lstStyle/>
          <a:p>
            <a:r>
              <a:rPr lang="en-US" sz="2000" dirty="0"/>
              <a:t>Individual profile for overuse and underuse of all modes</a:t>
            </a:r>
          </a:p>
        </p:txBody>
      </p:sp>
      <p:sp>
        <p:nvSpPr>
          <p:cNvPr id="5" name="Arrow: Down 4">
            <a:extLst>
              <a:ext uri="{FF2B5EF4-FFF2-40B4-BE49-F238E27FC236}">
                <a16:creationId xmlns:a16="http://schemas.microsoft.com/office/drawing/2014/main" id="{E7B62160-4815-E2DA-AA7E-16037CC82026}"/>
              </a:ext>
            </a:extLst>
          </p:cNvPr>
          <p:cNvSpPr/>
          <p:nvPr/>
        </p:nvSpPr>
        <p:spPr>
          <a:xfrm rot="5400000">
            <a:off x="7275528" y="1718001"/>
            <a:ext cx="276115" cy="12847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DBD2D65-7F02-006B-A3FC-17000E2EF281}"/>
              </a:ext>
            </a:extLst>
          </p:cNvPr>
          <p:cNvSpPr txBox="1"/>
          <p:nvPr/>
        </p:nvSpPr>
        <p:spPr>
          <a:xfrm>
            <a:off x="328863" y="4944320"/>
            <a:ext cx="2225890" cy="1323439"/>
          </a:xfrm>
          <a:prstGeom prst="rect">
            <a:avLst/>
          </a:prstGeom>
          <a:noFill/>
        </p:spPr>
        <p:txBody>
          <a:bodyPr wrap="square" rtlCol="0">
            <a:spAutoFit/>
          </a:bodyPr>
          <a:lstStyle/>
          <a:p>
            <a:r>
              <a:rPr lang="en-US" sz="2000" dirty="0"/>
              <a:t>Team profile</a:t>
            </a:r>
          </a:p>
          <a:p>
            <a:r>
              <a:rPr lang="en-US" sz="2000" dirty="0"/>
              <a:t>for overuse and underuse of 5 modes</a:t>
            </a:r>
          </a:p>
        </p:txBody>
      </p:sp>
      <p:sp>
        <p:nvSpPr>
          <p:cNvPr id="9" name="Arrow: Down 8">
            <a:extLst>
              <a:ext uri="{FF2B5EF4-FFF2-40B4-BE49-F238E27FC236}">
                <a16:creationId xmlns:a16="http://schemas.microsoft.com/office/drawing/2014/main" id="{E9444351-551D-95E6-ADB5-FDFF2592C00D}"/>
              </a:ext>
            </a:extLst>
          </p:cNvPr>
          <p:cNvSpPr/>
          <p:nvPr/>
        </p:nvSpPr>
        <p:spPr>
          <a:xfrm rot="16200000">
            <a:off x="2873414" y="4515092"/>
            <a:ext cx="310588" cy="12847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6EF4974-0ED5-5C98-520A-62B5F5812EB7}"/>
              </a:ext>
            </a:extLst>
          </p:cNvPr>
          <p:cNvSpPr txBox="1"/>
          <p:nvPr/>
        </p:nvSpPr>
        <p:spPr>
          <a:xfrm>
            <a:off x="90436" y="6422867"/>
            <a:ext cx="2757614" cy="276999"/>
          </a:xfrm>
          <a:prstGeom prst="rect">
            <a:avLst/>
          </a:prstGeom>
          <a:noFill/>
        </p:spPr>
        <p:txBody>
          <a:bodyPr wrap="none" rtlCol="0">
            <a:spAutoFit/>
          </a:bodyPr>
          <a:lstStyle/>
          <a:p>
            <a:r>
              <a:rPr lang="en-US" sz="1200" dirty="0"/>
              <a:t>Source:  TKI, Myers-Briggs Company</a:t>
            </a:r>
          </a:p>
        </p:txBody>
      </p:sp>
    </p:spTree>
    <p:extLst>
      <p:ext uri="{BB962C8B-B14F-4D97-AF65-F5344CB8AC3E}">
        <p14:creationId xmlns:p14="http://schemas.microsoft.com/office/powerpoint/2010/main" val="256497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26B21AE-EA65-4FCF-A60D-FCB7933CD8DE}"/>
              </a:ext>
            </a:extLst>
          </p:cNvPr>
          <p:cNvSpPr>
            <a:spLocks noGrp="1"/>
          </p:cNvSpPr>
          <p:nvPr>
            <p:ph type="body" sz="quarter" idx="10"/>
          </p:nvPr>
        </p:nvSpPr>
        <p:spPr>
          <a:xfrm>
            <a:off x="609764" y="2072932"/>
            <a:ext cx="6514518" cy="2068513"/>
          </a:xfrm>
        </p:spPr>
        <p:txBody>
          <a:bodyPr/>
          <a:lstStyle/>
          <a:p>
            <a:pPr marL="228600" marR="0" lvl="0" indent="-228600" algn="l" defTabSz="914400" rtl="0" eaLnBrk="1" fontAlgn="auto" latinLnBrk="0" hangingPunct="1">
              <a:lnSpc>
                <a:spcPct val="90000"/>
              </a:lnSpc>
              <a:spcBef>
                <a:spcPts val="2000"/>
              </a:spcBef>
              <a:spcAft>
                <a:spcPts val="0"/>
              </a:spcAft>
              <a:buClr>
                <a:srgbClr val="19AABA"/>
              </a:buClr>
              <a:buSzPct val="150000"/>
              <a:buFont typeface="Arial Black" panose="020B0A04020102020204" pitchFamily="34" charset="0"/>
              <a:buChar char="-"/>
              <a:tabLst/>
              <a:defRPr/>
            </a:pPr>
            <a:r>
              <a:rPr lang="en-GB" dirty="0">
                <a:latin typeface="+mn-lt"/>
              </a:rPr>
              <a:t>Webinar is being recorded</a:t>
            </a:r>
          </a:p>
          <a:p>
            <a:pPr marL="228600" marR="0" lvl="0" indent="-228600" algn="l" defTabSz="914400" rtl="0" eaLnBrk="1" fontAlgn="auto" latinLnBrk="0" hangingPunct="1">
              <a:lnSpc>
                <a:spcPct val="90000"/>
              </a:lnSpc>
              <a:spcBef>
                <a:spcPts val="2000"/>
              </a:spcBef>
              <a:spcAft>
                <a:spcPts val="0"/>
              </a:spcAft>
              <a:buClr>
                <a:srgbClr val="19AABA"/>
              </a:buClr>
              <a:buSzPct val="150000"/>
              <a:buFont typeface="Arial Black" panose="020B0A04020102020204" pitchFamily="34" charset="0"/>
              <a:buChar char="-"/>
              <a:tabLst/>
              <a:defRPr/>
            </a:pPr>
            <a:r>
              <a:rPr lang="en-GB" dirty="0">
                <a:latin typeface="+mn-lt"/>
              </a:rPr>
              <a:t>Slides will be sent out, along with resources</a:t>
            </a:r>
          </a:p>
          <a:p>
            <a:pPr marL="228600" marR="0" lvl="0" indent="-228600" algn="l" defTabSz="914400" rtl="0" eaLnBrk="1" fontAlgn="auto" latinLnBrk="0" hangingPunct="1">
              <a:lnSpc>
                <a:spcPct val="90000"/>
              </a:lnSpc>
              <a:spcBef>
                <a:spcPts val="2000"/>
              </a:spcBef>
              <a:spcAft>
                <a:spcPts val="0"/>
              </a:spcAft>
              <a:buClr>
                <a:srgbClr val="19AABA"/>
              </a:buClr>
              <a:buSzPct val="150000"/>
              <a:buFont typeface="Arial Black" panose="020B0A04020102020204" pitchFamily="34" charset="0"/>
              <a:buChar char="-"/>
              <a:tabLst/>
              <a:defRPr/>
            </a:pPr>
            <a:r>
              <a:rPr lang="en-GB" dirty="0">
                <a:latin typeface="+mn-lt"/>
              </a:rPr>
              <a:t>Submit questions at any time using the questions box</a:t>
            </a:r>
          </a:p>
          <a:p>
            <a:pPr marL="228600" marR="0" lvl="0" indent="-228600" algn="l" defTabSz="914400" rtl="0" eaLnBrk="1" fontAlgn="auto" latinLnBrk="0" hangingPunct="1">
              <a:lnSpc>
                <a:spcPct val="90000"/>
              </a:lnSpc>
              <a:spcBef>
                <a:spcPts val="2000"/>
              </a:spcBef>
              <a:spcAft>
                <a:spcPts val="0"/>
              </a:spcAft>
              <a:buClr>
                <a:srgbClr val="19AABA"/>
              </a:buClr>
              <a:buSzPct val="150000"/>
              <a:buFont typeface="Arial Black" panose="020B0A04020102020204" pitchFamily="34" charset="0"/>
              <a:buChar char="-"/>
              <a:tabLst/>
              <a:defRPr/>
            </a:pPr>
            <a:r>
              <a:rPr lang="en-GB" dirty="0">
                <a:latin typeface="+mn-lt"/>
              </a:rPr>
              <a:t>Feel free to use the questions box to share what you’re thinking throughout the webinar</a:t>
            </a:r>
          </a:p>
          <a:p>
            <a:pPr marL="228600" marR="0" lvl="0" indent="-228600" algn="l" defTabSz="914400" rtl="0" eaLnBrk="1" fontAlgn="auto" latinLnBrk="0" hangingPunct="1">
              <a:lnSpc>
                <a:spcPct val="90000"/>
              </a:lnSpc>
              <a:spcBef>
                <a:spcPts val="2000"/>
              </a:spcBef>
              <a:spcAft>
                <a:spcPts val="0"/>
              </a:spcAft>
              <a:buClr>
                <a:srgbClr val="19AABA"/>
              </a:buClr>
              <a:buSzPct val="150000"/>
              <a:buFont typeface="Arial Black" panose="020B0A04020102020204" pitchFamily="34" charset="0"/>
              <a:buChar char="-"/>
              <a:tabLst/>
              <a:defRPr/>
            </a:pPr>
            <a:endParaRPr kumimoji="0" lang="en-GB" sz="2000" b="0" i="0" u="none" strike="noStrike" kern="1200" cap="none" spc="0" normalizeH="0" baseline="0" noProof="0" dirty="0">
              <a:ln>
                <a:noFill/>
              </a:ln>
              <a:solidFill>
                <a:srgbClr val="54575B"/>
              </a:solidFill>
              <a:effectLst/>
              <a:uLnTx/>
              <a:uFillTx/>
              <a:latin typeface="Open Sans"/>
              <a:ea typeface="+mn-ea"/>
              <a:cs typeface="+mn-cs"/>
            </a:endParaRPr>
          </a:p>
          <a:p>
            <a:pPr>
              <a:buFont typeface="Arial" panose="020B0604020202020204" pitchFamily="34" charset="0"/>
              <a:buChar char="•"/>
            </a:pPr>
            <a:endParaRPr lang="en-GB" dirty="0"/>
          </a:p>
          <a:p>
            <a:pPr>
              <a:buFont typeface="Arial" panose="020B0604020202020204" pitchFamily="34" charset="0"/>
              <a:buChar char="•"/>
            </a:pPr>
            <a:endParaRPr lang="en-GB" dirty="0"/>
          </a:p>
        </p:txBody>
      </p:sp>
      <p:sp>
        <p:nvSpPr>
          <p:cNvPr id="2" name="Title 1">
            <a:extLst>
              <a:ext uri="{FF2B5EF4-FFF2-40B4-BE49-F238E27FC236}">
                <a16:creationId xmlns:a16="http://schemas.microsoft.com/office/drawing/2014/main" id="{D8EAAE70-FEFA-4945-938B-784AC63E127B}"/>
              </a:ext>
            </a:extLst>
          </p:cNvPr>
          <p:cNvSpPr>
            <a:spLocks noGrp="1"/>
          </p:cNvSpPr>
          <p:nvPr>
            <p:ph type="title"/>
          </p:nvPr>
        </p:nvSpPr>
        <p:spPr/>
        <p:txBody>
          <a:bodyPr/>
          <a:lstStyle/>
          <a:p>
            <a:r>
              <a:rPr lang="en-US" dirty="0"/>
              <a:t>Before </a:t>
            </a:r>
            <a:r>
              <a:rPr lang="en-US" dirty="0">
                <a:highlight>
                  <a:srgbClr val="FFFFFF"/>
                </a:highlight>
              </a:rPr>
              <a:t>We Get Started</a:t>
            </a:r>
            <a:endParaRPr lang="en-GB" dirty="0">
              <a:highlight>
                <a:srgbClr val="FFFFFF"/>
              </a:highlight>
            </a:endParaRPr>
          </a:p>
        </p:txBody>
      </p:sp>
      <p:pic>
        <p:nvPicPr>
          <p:cNvPr id="4" name="Picture 3">
            <a:extLst>
              <a:ext uri="{FF2B5EF4-FFF2-40B4-BE49-F238E27FC236}">
                <a16:creationId xmlns:a16="http://schemas.microsoft.com/office/drawing/2014/main" id="{F0BA69A2-03AE-8B03-9F7E-63E38B2492E6}"/>
              </a:ext>
            </a:extLst>
          </p:cNvPr>
          <p:cNvPicPr>
            <a:picLocks noChangeAspect="1"/>
          </p:cNvPicPr>
          <p:nvPr/>
        </p:nvPicPr>
        <p:blipFill>
          <a:blip r:embed="rId3"/>
          <a:stretch>
            <a:fillRect/>
          </a:stretch>
        </p:blipFill>
        <p:spPr>
          <a:xfrm>
            <a:off x="7796540" y="1710154"/>
            <a:ext cx="3409950" cy="3295650"/>
          </a:xfrm>
          <a:prstGeom prst="rect">
            <a:avLst/>
          </a:prstGeom>
        </p:spPr>
      </p:pic>
    </p:spTree>
    <p:extLst>
      <p:ext uri="{BB962C8B-B14F-4D97-AF65-F5344CB8AC3E}">
        <p14:creationId xmlns:p14="http://schemas.microsoft.com/office/powerpoint/2010/main" val="1409156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97198-A8A9-9A7C-ABBC-FB5F984895DF}"/>
              </a:ext>
            </a:extLst>
          </p:cNvPr>
          <p:cNvSpPr>
            <a:spLocks noGrp="1"/>
          </p:cNvSpPr>
          <p:nvPr>
            <p:ph type="title"/>
          </p:nvPr>
        </p:nvSpPr>
        <p:spPr>
          <a:xfrm>
            <a:off x="609764" y="481263"/>
            <a:ext cx="10533952" cy="1041011"/>
          </a:xfrm>
        </p:spPr>
        <p:txBody>
          <a:bodyPr/>
          <a:lstStyle/>
          <a:p>
            <a:r>
              <a:rPr lang="en-US" dirty="0"/>
              <a:t>Take advantage of TKI reports and resources to improve conflict-handling behaviors</a:t>
            </a:r>
          </a:p>
        </p:txBody>
      </p:sp>
      <p:pic>
        <p:nvPicPr>
          <p:cNvPr id="70659" name="Picture 3"/>
          <p:cNvPicPr>
            <a:picLocks noChangeAspect="1" noChangeArrowheads="1"/>
          </p:cNvPicPr>
          <p:nvPr/>
        </p:nvPicPr>
        <p:blipFill>
          <a:blip r:embed="rId3" cstate="print"/>
          <a:srcRect/>
          <a:stretch>
            <a:fillRect/>
          </a:stretch>
        </p:blipFill>
        <p:spPr bwMode="auto">
          <a:xfrm>
            <a:off x="1048284" y="1414641"/>
            <a:ext cx="4149362" cy="5170641"/>
          </a:xfrm>
          <a:prstGeom prst="rect">
            <a:avLst/>
          </a:prstGeom>
          <a:noFill/>
          <a:ln w="28575">
            <a:solidFill>
              <a:schemeClr val="tx1"/>
            </a:solidFill>
            <a:miter lim="800000"/>
            <a:headEnd/>
            <a:tailEnd/>
          </a:ln>
        </p:spPr>
      </p:pic>
      <p:pic>
        <p:nvPicPr>
          <p:cNvPr id="70658" name="Picture 2"/>
          <p:cNvPicPr>
            <a:picLocks noChangeAspect="1" noChangeArrowheads="1"/>
          </p:cNvPicPr>
          <p:nvPr/>
        </p:nvPicPr>
        <p:blipFill>
          <a:blip r:embed="rId4" cstate="print"/>
          <a:srcRect/>
          <a:stretch>
            <a:fillRect/>
          </a:stretch>
        </p:blipFill>
        <p:spPr bwMode="auto">
          <a:xfrm>
            <a:off x="4099933" y="1499090"/>
            <a:ext cx="3145587" cy="4060002"/>
          </a:xfrm>
          <a:prstGeom prst="rect">
            <a:avLst/>
          </a:prstGeom>
          <a:noFill/>
          <a:ln w="28575">
            <a:solidFill>
              <a:schemeClr val="tx1"/>
            </a:solidFill>
            <a:miter lim="800000"/>
            <a:headEnd/>
            <a:tailEnd/>
          </a:ln>
        </p:spPr>
      </p:pic>
      <p:pic>
        <p:nvPicPr>
          <p:cNvPr id="70660" name="Picture 4"/>
          <p:cNvPicPr>
            <a:picLocks noChangeAspect="1" noChangeArrowheads="1"/>
          </p:cNvPicPr>
          <p:nvPr/>
        </p:nvPicPr>
        <p:blipFill>
          <a:blip r:embed="rId5" cstate="print"/>
          <a:srcRect/>
          <a:stretch>
            <a:fillRect/>
          </a:stretch>
        </p:blipFill>
        <p:spPr bwMode="auto">
          <a:xfrm>
            <a:off x="4971221" y="1895392"/>
            <a:ext cx="3360149" cy="4331201"/>
          </a:xfrm>
          <a:prstGeom prst="rect">
            <a:avLst/>
          </a:prstGeom>
          <a:noFill/>
          <a:ln w="28575">
            <a:solidFill>
              <a:schemeClr val="tx1"/>
            </a:solidFill>
            <a:miter lim="800000"/>
            <a:headEnd/>
            <a:tailEnd/>
          </a:ln>
        </p:spPr>
      </p:pic>
      <p:pic>
        <p:nvPicPr>
          <p:cNvPr id="70661" name="Picture 5"/>
          <p:cNvPicPr>
            <a:picLocks noChangeAspect="1" noChangeArrowheads="1"/>
          </p:cNvPicPr>
          <p:nvPr/>
        </p:nvPicPr>
        <p:blipFill>
          <a:blip r:embed="rId6" cstate="print"/>
          <a:srcRect/>
          <a:stretch>
            <a:fillRect/>
          </a:stretch>
        </p:blipFill>
        <p:spPr bwMode="auto">
          <a:xfrm>
            <a:off x="6072416" y="2390274"/>
            <a:ext cx="3130242" cy="4331201"/>
          </a:xfrm>
          <a:prstGeom prst="rect">
            <a:avLst/>
          </a:prstGeom>
          <a:noFill/>
          <a:ln w="2857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06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6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6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6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3CACFD-0DFA-888E-B06C-E5AEBD90FD84}"/>
              </a:ext>
            </a:extLst>
          </p:cNvPr>
          <p:cNvSpPr>
            <a:spLocks noGrp="1"/>
          </p:cNvSpPr>
          <p:nvPr>
            <p:ph type="body" sz="quarter" idx="10"/>
          </p:nvPr>
        </p:nvSpPr>
        <p:spPr>
          <a:xfrm>
            <a:off x="609764" y="2072932"/>
            <a:ext cx="4555090" cy="2068513"/>
          </a:xfrm>
        </p:spPr>
        <p:txBody>
          <a:bodyPr>
            <a:noAutofit/>
          </a:bodyPr>
          <a:lstStyle/>
          <a:p>
            <a:r>
              <a:rPr lang="en-US" dirty="0"/>
              <a:t>Are conflict-handling skills different for remote, hybrid, and face-to-face teams?</a:t>
            </a:r>
          </a:p>
        </p:txBody>
      </p:sp>
      <p:sp>
        <p:nvSpPr>
          <p:cNvPr id="2" name="Title 1">
            <a:extLst>
              <a:ext uri="{FF2B5EF4-FFF2-40B4-BE49-F238E27FC236}">
                <a16:creationId xmlns:a16="http://schemas.microsoft.com/office/drawing/2014/main" id="{EEBBFFBD-AA72-4621-FC2E-5BB4141303F5}"/>
              </a:ext>
            </a:extLst>
          </p:cNvPr>
          <p:cNvSpPr>
            <a:spLocks noGrp="1"/>
          </p:cNvSpPr>
          <p:nvPr>
            <p:ph type="title"/>
          </p:nvPr>
        </p:nvSpPr>
        <p:spPr>
          <a:xfrm>
            <a:off x="609764" y="684634"/>
            <a:ext cx="10335603" cy="902461"/>
          </a:xfrm>
        </p:spPr>
        <p:txBody>
          <a:bodyPr anchor="b">
            <a:normAutofit/>
          </a:bodyPr>
          <a:lstStyle/>
          <a:p>
            <a:r>
              <a:rPr lang="en-US" dirty="0"/>
              <a:t>AAE Question</a:t>
            </a:r>
          </a:p>
        </p:txBody>
      </p:sp>
      <p:pic>
        <p:nvPicPr>
          <p:cNvPr id="4" name="Picture 3" descr="A person wearing headphones and sitting at a desk with a computer&#10;&#10;Description automatically generated with low confidence">
            <a:extLst>
              <a:ext uri="{FF2B5EF4-FFF2-40B4-BE49-F238E27FC236}">
                <a16:creationId xmlns:a16="http://schemas.microsoft.com/office/drawing/2014/main" id="{92E879E8-7BF8-4A12-75BD-FDD6FCD2E8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4677" y="1599580"/>
            <a:ext cx="5998107" cy="4007400"/>
          </a:xfrm>
          <a:prstGeom prst="rect">
            <a:avLst/>
          </a:prstGeom>
        </p:spPr>
      </p:pic>
    </p:spTree>
    <p:extLst>
      <p:ext uri="{BB962C8B-B14F-4D97-AF65-F5344CB8AC3E}">
        <p14:creationId xmlns:p14="http://schemas.microsoft.com/office/powerpoint/2010/main" val="3290921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FFBD-AA72-4621-FC2E-5BB4141303F5}"/>
              </a:ext>
            </a:extLst>
          </p:cNvPr>
          <p:cNvSpPr>
            <a:spLocks noGrp="1"/>
          </p:cNvSpPr>
          <p:nvPr>
            <p:ph type="title"/>
          </p:nvPr>
        </p:nvSpPr>
        <p:spPr>
          <a:xfrm>
            <a:off x="609764" y="684634"/>
            <a:ext cx="10335603" cy="583939"/>
          </a:xfrm>
        </p:spPr>
        <p:txBody>
          <a:bodyPr anchor="b">
            <a:normAutofit/>
          </a:bodyPr>
          <a:lstStyle/>
          <a:p>
            <a:r>
              <a:rPr lang="en-US" b="0" dirty="0"/>
              <a:t>Conflict varies over time and by modality</a:t>
            </a:r>
            <a:endParaRPr lang="en-US" dirty="0"/>
          </a:p>
        </p:txBody>
      </p:sp>
      <p:graphicFrame>
        <p:nvGraphicFramePr>
          <p:cNvPr id="9" name="Table 2">
            <a:extLst>
              <a:ext uri="{FF2B5EF4-FFF2-40B4-BE49-F238E27FC236}">
                <a16:creationId xmlns:a16="http://schemas.microsoft.com/office/drawing/2014/main" id="{51DE9D30-ACAD-E87A-2CD2-5230EBA57731}"/>
              </a:ext>
            </a:extLst>
          </p:cNvPr>
          <p:cNvGraphicFramePr>
            <a:graphicFrameLocks noGrp="1"/>
          </p:cNvGraphicFramePr>
          <p:nvPr>
            <p:extLst>
              <p:ext uri="{D42A27DB-BD31-4B8C-83A1-F6EECF244321}">
                <p14:modId xmlns:p14="http://schemas.microsoft.com/office/powerpoint/2010/main" val="3892351903"/>
              </p:ext>
            </p:extLst>
          </p:nvPr>
        </p:nvGraphicFramePr>
        <p:xfrm>
          <a:off x="778156" y="1362675"/>
          <a:ext cx="8943357" cy="3849765"/>
        </p:xfrm>
        <a:graphic>
          <a:graphicData uri="http://schemas.openxmlformats.org/drawingml/2006/table">
            <a:tbl>
              <a:tblPr firstRow="1" bandRow="1">
                <a:tableStyleId>{5C22544A-7EE6-4342-B048-85BDC9FD1C3A}</a:tableStyleId>
              </a:tblPr>
              <a:tblGrid>
                <a:gridCol w="480657">
                  <a:extLst>
                    <a:ext uri="{9D8B030D-6E8A-4147-A177-3AD203B41FA5}">
                      <a16:colId xmlns:a16="http://schemas.microsoft.com/office/drawing/2014/main" val="1061070197"/>
                    </a:ext>
                  </a:extLst>
                </a:gridCol>
                <a:gridCol w="1655598">
                  <a:extLst>
                    <a:ext uri="{9D8B030D-6E8A-4147-A177-3AD203B41FA5}">
                      <a16:colId xmlns:a16="http://schemas.microsoft.com/office/drawing/2014/main" val="1174428914"/>
                    </a:ext>
                  </a:extLst>
                </a:gridCol>
                <a:gridCol w="2269034">
                  <a:extLst>
                    <a:ext uri="{9D8B030D-6E8A-4147-A177-3AD203B41FA5}">
                      <a16:colId xmlns:a16="http://schemas.microsoft.com/office/drawing/2014/main" val="1953305960"/>
                    </a:ext>
                  </a:extLst>
                </a:gridCol>
                <a:gridCol w="2269034">
                  <a:extLst>
                    <a:ext uri="{9D8B030D-6E8A-4147-A177-3AD203B41FA5}">
                      <a16:colId xmlns:a16="http://schemas.microsoft.com/office/drawing/2014/main" val="1884612697"/>
                    </a:ext>
                  </a:extLst>
                </a:gridCol>
                <a:gridCol w="2269034">
                  <a:extLst>
                    <a:ext uri="{9D8B030D-6E8A-4147-A177-3AD203B41FA5}">
                      <a16:colId xmlns:a16="http://schemas.microsoft.com/office/drawing/2014/main" val="263137026"/>
                    </a:ext>
                  </a:extLst>
                </a:gridCol>
              </a:tblGrid>
              <a:tr h="360767">
                <a:tc rowSpan="2" gridSpan="2">
                  <a:txBody>
                    <a:bodyPr/>
                    <a:lstStyle/>
                    <a:p>
                      <a:endParaRPr lang="en-US" sz="20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en-US"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sz="2000" dirty="0">
                          <a:solidFill>
                            <a:schemeClr val="accent1"/>
                          </a:solidFill>
                        </a:rPr>
                        <a:t>Project Life Cycle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000" b="1"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000" b="1"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676079"/>
                  </a:ext>
                </a:extLst>
              </a:tr>
              <a:tr h="360767">
                <a:tc gridSpan="2" vMerge="1">
                  <a:txBody>
                    <a:bodyPr/>
                    <a:lstStyle/>
                    <a:p>
                      <a:endParaRPr lang="en-US"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US"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accent1"/>
                          </a:solidFill>
                        </a:rPr>
                        <a:t>Beginning Point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accent1"/>
                          </a:solidFill>
                        </a:rPr>
                        <a:t>Midpoint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accent1"/>
                          </a:solidFill>
                        </a:rPr>
                        <a:t>Endpoint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2875525"/>
                  </a:ext>
                </a:extLst>
              </a:tr>
              <a:tr h="1019095">
                <a:tc rowSpan="3">
                  <a:txBody>
                    <a:bodyPr/>
                    <a:lstStyle/>
                    <a:p>
                      <a:pPr algn="ctr"/>
                      <a:r>
                        <a:rPr lang="en-US" sz="2000" b="1" dirty="0">
                          <a:solidFill>
                            <a:schemeClr val="accent1"/>
                          </a:solidFill>
                        </a:rPr>
                        <a:t>Modality</a:t>
                      </a:r>
                    </a:p>
                  </a:txBody>
                  <a:tcPr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accent1"/>
                          </a:solidFill>
                        </a:rPr>
                        <a:t>Face-to-face</a:t>
                      </a:r>
                    </a:p>
                    <a:p>
                      <a:pPr algn="ctr"/>
                      <a:endParaRPr lang="en-US" sz="2000" b="0" dirty="0">
                        <a:solidFill>
                          <a:schemeClr val="accent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endParaRPr lang="en-US" sz="20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6171052"/>
                  </a:ext>
                </a:extLst>
              </a:tr>
              <a:tr h="1019095">
                <a:tc vMerge="1">
                  <a:txBody>
                    <a:bodyPr/>
                    <a:lstStyle/>
                    <a:p>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accent1"/>
                          </a:solidFill>
                        </a:rPr>
                        <a:t>Hybrid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1474827"/>
                  </a:ext>
                </a:extLst>
              </a:tr>
              <a:tr h="1019095">
                <a:tc vMerge="1">
                  <a:txBody>
                    <a:bodyPr/>
                    <a:lstStyle/>
                    <a:p>
                      <a:pPr algn="l"/>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accent1"/>
                          </a:solidFill>
                        </a:rPr>
                        <a:t>Fully remote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3582862"/>
                  </a:ext>
                </a:extLst>
              </a:tr>
            </a:tbl>
          </a:graphicData>
        </a:graphic>
      </p:graphicFrame>
      <p:sp>
        <p:nvSpPr>
          <p:cNvPr id="10" name="Arrow: Right 9">
            <a:extLst>
              <a:ext uri="{FF2B5EF4-FFF2-40B4-BE49-F238E27FC236}">
                <a16:creationId xmlns:a16="http://schemas.microsoft.com/office/drawing/2014/main" id="{B3F806B2-8914-6970-F68B-C2F7EBF7EBE4}"/>
              </a:ext>
            </a:extLst>
          </p:cNvPr>
          <p:cNvSpPr/>
          <p:nvPr/>
        </p:nvSpPr>
        <p:spPr>
          <a:xfrm>
            <a:off x="3521241" y="2421124"/>
            <a:ext cx="5518484" cy="539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8EC7119-54EA-2DAA-7DF2-C2692D2FA9A9}"/>
              </a:ext>
            </a:extLst>
          </p:cNvPr>
          <p:cNvSpPr txBox="1"/>
          <p:nvPr/>
        </p:nvSpPr>
        <p:spPr>
          <a:xfrm>
            <a:off x="768844" y="5386961"/>
            <a:ext cx="8943357" cy="830997"/>
          </a:xfrm>
          <a:prstGeom prst="rect">
            <a:avLst/>
          </a:prstGeom>
          <a:solidFill>
            <a:schemeClr val="bg2"/>
          </a:solidFill>
        </p:spPr>
        <p:txBody>
          <a:bodyPr wrap="square" rtlCol="0">
            <a:spAutoFit/>
          </a:bodyPr>
          <a:lstStyle/>
          <a:p>
            <a:pPr algn="ctr"/>
            <a:r>
              <a:rPr lang="en-US" sz="2400" b="1" dirty="0">
                <a:solidFill>
                  <a:schemeClr val="bg1"/>
                </a:solidFill>
              </a:rPr>
              <a:t>Implication:  Use evidence-based interventions for team conflict based on life cycle stage and modality</a:t>
            </a:r>
          </a:p>
        </p:txBody>
      </p:sp>
    </p:spTree>
    <p:extLst>
      <p:ext uri="{BB962C8B-B14F-4D97-AF65-F5344CB8AC3E}">
        <p14:creationId xmlns:p14="http://schemas.microsoft.com/office/powerpoint/2010/main" val="170315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C50A5B-A711-214C-FF89-FEF75FAD25A3}"/>
              </a:ext>
            </a:extLst>
          </p:cNvPr>
          <p:cNvSpPr>
            <a:spLocks noGrp="1"/>
          </p:cNvSpPr>
          <p:nvPr>
            <p:ph type="title"/>
          </p:nvPr>
        </p:nvSpPr>
        <p:spPr/>
        <p:txBody>
          <a:bodyPr/>
          <a:lstStyle/>
          <a:p>
            <a:r>
              <a:rPr lang="en-US" dirty="0"/>
              <a:t>Conflict differs for virtual workers</a:t>
            </a:r>
          </a:p>
        </p:txBody>
      </p:sp>
      <p:graphicFrame>
        <p:nvGraphicFramePr>
          <p:cNvPr id="4" name="Table 4">
            <a:extLst>
              <a:ext uri="{FF2B5EF4-FFF2-40B4-BE49-F238E27FC236}">
                <a16:creationId xmlns:a16="http://schemas.microsoft.com/office/drawing/2014/main" id="{43A21518-74C6-4E09-8450-E8BEB3E3A2A6}"/>
              </a:ext>
            </a:extLst>
          </p:cNvPr>
          <p:cNvGraphicFramePr>
            <a:graphicFrameLocks noGrp="1"/>
          </p:cNvGraphicFramePr>
          <p:nvPr/>
        </p:nvGraphicFramePr>
        <p:xfrm>
          <a:off x="675581" y="1738928"/>
          <a:ext cx="10047352" cy="3718560"/>
        </p:xfrm>
        <a:graphic>
          <a:graphicData uri="http://schemas.openxmlformats.org/drawingml/2006/table">
            <a:tbl>
              <a:tblPr firstRow="1" bandRow="1">
                <a:tableStyleId>{69012ECD-51FC-41F1-AA8D-1B2483CD663E}</a:tableStyleId>
              </a:tblPr>
              <a:tblGrid>
                <a:gridCol w="3290882">
                  <a:extLst>
                    <a:ext uri="{9D8B030D-6E8A-4147-A177-3AD203B41FA5}">
                      <a16:colId xmlns:a16="http://schemas.microsoft.com/office/drawing/2014/main" val="2601624271"/>
                    </a:ext>
                  </a:extLst>
                </a:gridCol>
                <a:gridCol w="6756470">
                  <a:extLst>
                    <a:ext uri="{9D8B030D-6E8A-4147-A177-3AD203B41FA5}">
                      <a16:colId xmlns:a16="http://schemas.microsoft.com/office/drawing/2014/main" val="3149048809"/>
                    </a:ext>
                  </a:extLst>
                </a:gridCol>
              </a:tblGrid>
              <a:tr h="366319">
                <a:tc>
                  <a:txBody>
                    <a:bodyPr/>
                    <a:lstStyle/>
                    <a:p>
                      <a:pPr algn="ctr"/>
                      <a:r>
                        <a:rPr lang="en-US" sz="2000" b="1" dirty="0"/>
                        <a:t>Type of Conflict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Virtual Work Considerations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8784013"/>
                  </a:ext>
                </a:extLst>
              </a:tr>
              <a:tr h="930729">
                <a:tc>
                  <a:txBody>
                    <a:bodyPr/>
                    <a:lstStyle/>
                    <a:p>
                      <a:pPr algn="l"/>
                      <a:r>
                        <a:rPr lang="en-US" sz="2000" b="0" dirty="0"/>
                        <a:t>Process</a:t>
                      </a:r>
                    </a:p>
                    <a:p>
                      <a:pPr algn="l"/>
                      <a:endParaRPr lang="en-US" sz="2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2000" dirty="0"/>
                        <a:t>Time zones impact member availability</a:t>
                      </a:r>
                    </a:p>
                    <a:p>
                      <a:pPr marL="285750" indent="-285750">
                        <a:buFont typeface="Arial" panose="020B0604020202020204" pitchFamily="34" charset="0"/>
                        <a:buChar char="•"/>
                      </a:pPr>
                      <a:r>
                        <a:rPr lang="en-US" sz="2000" dirty="0"/>
                        <a:t>Work hours need to be negotiated</a:t>
                      </a:r>
                    </a:p>
                    <a:p>
                      <a:pPr marL="285750" indent="-285750">
                        <a:buFont typeface="Arial" panose="020B0604020202020204" pitchFamily="34" charset="0"/>
                        <a:buChar char="•"/>
                      </a:pPr>
                      <a:r>
                        <a:rPr lang="en-US" sz="2000" dirty="0"/>
                        <a:t>Collaborative technological tools are critical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8456948"/>
                  </a:ext>
                </a:extLst>
              </a:tr>
              <a:tr h="505095">
                <a:tc>
                  <a:txBody>
                    <a:bodyPr/>
                    <a:lstStyle/>
                    <a:p>
                      <a:pPr algn="l"/>
                      <a:r>
                        <a:rPr lang="en-US" sz="2000" b="0" dirty="0"/>
                        <a:t>Relationship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2000" dirty="0"/>
                        <a:t>Interactions are mediated with technology</a:t>
                      </a:r>
                    </a:p>
                    <a:p>
                      <a:pPr marL="285750" indent="-285750">
                        <a:buFont typeface="Arial" panose="020B0604020202020204" pitchFamily="34" charset="0"/>
                        <a:buChar char="•"/>
                      </a:pPr>
                      <a:r>
                        <a:rPr lang="en-US" sz="2000" dirty="0"/>
                        <a:t>Psychological trust is harder to develop</a:t>
                      </a:r>
                    </a:p>
                    <a:p>
                      <a:pPr marL="285750" indent="-285750">
                        <a:buFont typeface="Arial" panose="020B0604020202020204" pitchFamily="34" charset="0"/>
                        <a:buChar char="•"/>
                      </a:pPr>
                      <a:r>
                        <a:rPr lang="en-US" sz="2000" dirty="0"/>
                        <a:t>Team cohesion requires more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3343743"/>
                  </a:ext>
                </a:extLst>
              </a:tr>
              <a:tr h="1137557">
                <a:tc>
                  <a:txBody>
                    <a:bodyPr/>
                    <a:lstStyle/>
                    <a:p>
                      <a:pPr algn="l"/>
                      <a:r>
                        <a:rPr lang="en-US" sz="2000" b="0" dirty="0"/>
                        <a:t>Task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2000" dirty="0"/>
                        <a:t>Leader or other members may need to encourage productive conflict to improve outcomes</a:t>
                      </a:r>
                    </a:p>
                    <a:p>
                      <a:pPr marL="285750" indent="-285750">
                        <a:buFont typeface="Arial" panose="020B0604020202020204" pitchFamily="34" charset="0"/>
                        <a:buChar char="•"/>
                      </a:pPr>
                      <a:r>
                        <a:rPr lang="en-US" sz="2000" dirty="0"/>
                        <a:t>Tools and procedures should be developed to optimize task conflict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434699"/>
                  </a:ext>
                </a:extLst>
              </a:tr>
            </a:tbl>
          </a:graphicData>
        </a:graphic>
      </p:graphicFrame>
    </p:spTree>
    <p:extLst>
      <p:ext uri="{BB962C8B-B14F-4D97-AF65-F5344CB8AC3E}">
        <p14:creationId xmlns:p14="http://schemas.microsoft.com/office/powerpoint/2010/main" val="1391909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3CACFD-0DFA-888E-B06C-E5AEBD90FD84}"/>
              </a:ext>
            </a:extLst>
          </p:cNvPr>
          <p:cNvSpPr>
            <a:spLocks noGrp="1"/>
          </p:cNvSpPr>
          <p:nvPr>
            <p:ph type="body" sz="quarter" idx="10"/>
          </p:nvPr>
        </p:nvSpPr>
        <p:spPr>
          <a:xfrm>
            <a:off x="609764" y="2072932"/>
            <a:ext cx="4555090" cy="2068513"/>
          </a:xfrm>
        </p:spPr>
        <p:txBody>
          <a:bodyPr>
            <a:noAutofit/>
          </a:bodyPr>
          <a:lstStyle/>
          <a:p>
            <a:r>
              <a:rPr lang="en-US" dirty="0"/>
              <a:t>As a team member, is it possible to change my conflict-handling preferences?</a:t>
            </a:r>
          </a:p>
        </p:txBody>
      </p:sp>
      <p:sp>
        <p:nvSpPr>
          <p:cNvPr id="2" name="Title 1">
            <a:extLst>
              <a:ext uri="{FF2B5EF4-FFF2-40B4-BE49-F238E27FC236}">
                <a16:creationId xmlns:a16="http://schemas.microsoft.com/office/drawing/2014/main" id="{EEBBFFBD-AA72-4621-FC2E-5BB4141303F5}"/>
              </a:ext>
            </a:extLst>
          </p:cNvPr>
          <p:cNvSpPr>
            <a:spLocks noGrp="1"/>
          </p:cNvSpPr>
          <p:nvPr>
            <p:ph type="title"/>
          </p:nvPr>
        </p:nvSpPr>
        <p:spPr>
          <a:xfrm>
            <a:off x="609764" y="684634"/>
            <a:ext cx="10335603" cy="902461"/>
          </a:xfrm>
        </p:spPr>
        <p:txBody>
          <a:bodyPr anchor="b">
            <a:normAutofit/>
          </a:bodyPr>
          <a:lstStyle/>
          <a:p>
            <a:r>
              <a:rPr lang="en-US" dirty="0"/>
              <a:t>AAE Question</a:t>
            </a:r>
          </a:p>
        </p:txBody>
      </p:sp>
      <p:pic>
        <p:nvPicPr>
          <p:cNvPr id="4" name="Picture 2" descr="team meeting">
            <a:extLst>
              <a:ext uri="{FF2B5EF4-FFF2-40B4-BE49-F238E27FC236}">
                <a16:creationId xmlns:a16="http://schemas.microsoft.com/office/drawing/2014/main" id="{FD27C583-FA08-96B9-3FF6-D65345655C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21" r="4242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73295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EFA52-E0E5-57D7-799D-7BB053DE4EE1}"/>
              </a:ext>
            </a:extLst>
          </p:cNvPr>
          <p:cNvSpPr>
            <a:spLocks noGrp="1"/>
          </p:cNvSpPr>
          <p:nvPr>
            <p:ph type="title"/>
          </p:nvPr>
        </p:nvSpPr>
        <p:spPr/>
        <p:txBody>
          <a:bodyPr/>
          <a:lstStyle/>
          <a:p>
            <a:r>
              <a:rPr lang="en-US" dirty="0"/>
              <a:t>Analyze the pattern of your preferences</a:t>
            </a:r>
          </a:p>
        </p:txBody>
      </p:sp>
      <p:pic>
        <p:nvPicPr>
          <p:cNvPr id="4" name="Picture 2">
            <a:extLst>
              <a:ext uri="{FF2B5EF4-FFF2-40B4-BE49-F238E27FC236}">
                <a16:creationId xmlns:a16="http://schemas.microsoft.com/office/drawing/2014/main" id="{8097D64A-36E6-4EFA-BC74-3D4890F09D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727525" y="1536327"/>
            <a:ext cx="2587252" cy="209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E8695DAB-5529-4B70-9DD5-87734B2930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45864" y="3792994"/>
            <a:ext cx="2587252" cy="2095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D8FE8408-DECE-4C83-A8B5-7EE9B2FB25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820613" y="3782398"/>
            <a:ext cx="2587252" cy="2100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BECE22A6-00F4-474E-98D5-19558D925804}"/>
              </a:ext>
            </a:extLst>
          </p:cNvPr>
          <p:cNvSpPr txBox="1"/>
          <p:nvPr/>
        </p:nvSpPr>
        <p:spPr>
          <a:xfrm>
            <a:off x="3593984" y="1543050"/>
            <a:ext cx="447558" cy="369332"/>
          </a:xfrm>
          <a:prstGeom prst="rect">
            <a:avLst/>
          </a:prstGeom>
          <a:noFill/>
        </p:spPr>
        <p:txBody>
          <a:bodyPr wrap="none" rtlCol="0">
            <a:spAutoFit/>
          </a:bodyPr>
          <a:lstStyle/>
          <a:p>
            <a:r>
              <a:rPr lang="en-US" dirty="0">
                <a:solidFill>
                  <a:srgbClr val="00B050"/>
                </a:solidFill>
              </a:rPr>
              <a:t>94</a:t>
            </a:r>
          </a:p>
        </p:txBody>
      </p:sp>
      <p:sp>
        <p:nvSpPr>
          <p:cNvPr id="9" name="TextBox 8">
            <a:extLst>
              <a:ext uri="{FF2B5EF4-FFF2-40B4-BE49-F238E27FC236}">
                <a16:creationId xmlns:a16="http://schemas.microsoft.com/office/drawing/2014/main" id="{45AD33BB-034B-47C3-8C70-9073C2C50F63}"/>
              </a:ext>
            </a:extLst>
          </p:cNvPr>
          <p:cNvSpPr txBox="1"/>
          <p:nvPr/>
        </p:nvSpPr>
        <p:spPr>
          <a:xfrm>
            <a:off x="4073205" y="2122940"/>
            <a:ext cx="447558" cy="369332"/>
          </a:xfrm>
          <a:prstGeom prst="rect">
            <a:avLst/>
          </a:prstGeom>
          <a:noFill/>
        </p:spPr>
        <p:txBody>
          <a:bodyPr wrap="none" rtlCol="0">
            <a:spAutoFit/>
          </a:bodyPr>
          <a:lstStyle/>
          <a:p>
            <a:r>
              <a:rPr lang="en-US" dirty="0">
                <a:solidFill>
                  <a:srgbClr val="FF0000"/>
                </a:solidFill>
              </a:rPr>
              <a:t>15</a:t>
            </a:r>
          </a:p>
        </p:txBody>
      </p:sp>
      <p:sp>
        <p:nvSpPr>
          <p:cNvPr id="10" name="TextBox 9">
            <a:extLst>
              <a:ext uri="{FF2B5EF4-FFF2-40B4-BE49-F238E27FC236}">
                <a16:creationId xmlns:a16="http://schemas.microsoft.com/office/drawing/2014/main" id="{742078F4-55AF-43A0-8190-D3BAD72021DC}"/>
              </a:ext>
            </a:extLst>
          </p:cNvPr>
          <p:cNvSpPr txBox="1"/>
          <p:nvPr/>
        </p:nvSpPr>
        <p:spPr>
          <a:xfrm>
            <a:off x="4684553" y="1538855"/>
            <a:ext cx="447558" cy="369332"/>
          </a:xfrm>
          <a:prstGeom prst="rect">
            <a:avLst/>
          </a:prstGeom>
          <a:noFill/>
        </p:spPr>
        <p:txBody>
          <a:bodyPr wrap="none" rtlCol="0">
            <a:spAutoFit/>
          </a:bodyPr>
          <a:lstStyle/>
          <a:p>
            <a:r>
              <a:rPr lang="en-US" dirty="0">
                <a:solidFill>
                  <a:srgbClr val="00B050"/>
                </a:solidFill>
              </a:rPr>
              <a:t>78</a:t>
            </a:r>
          </a:p>
        </p:txBody>
      </p:sp>
      <p:sp>
        <p:nvSpPr>
          <p:cNvPr id="11" name="TextBox 10">
            <a:extLst>
              <a:ext uri="{FF2B5EF4-FFF2-40B4-BE49-F238E27FC236}">
                <a16:creationId xmlns:a16="http://schemas.microsoft.com/office/drawing/2014/main" id="{80D16B5C-102B-4A4C-8986-5750BDE75540}"/>
              </a:ext>
            </a:extLst>
          </p:cNvPr>
          <p:cNvSpPr txBox="1"/>
          <p:nvPr/>
        </p:nvSpPr>
        <p:spPr>
          <a:xfrm>
            <a:off x="3628588" y="4931157"/>
            <a:ext cx="447558" cy="369332"/>
          </a:xfrm>
          <a:prstGeom prst="rect">
            <a:avLst/>
          </a:prstGeom>
          <a:noFill/>
        </p:spPr>
        <p:txBody>
          <a:bodyPr wrap="none" rtlCol="0">
            <a:spAutoFit/>
          </a:bodyPr>
          <a:lstStyle/>
          <a:p>
            <a:r>
              <a:rPr lang="en-US" dirty="0">
                <a:solidFill>
                  <a:srgbClr val="00B050"/>
                </a:solidFill>
              </a:rPr>
              <a:t>94</a:t>
            </a:r>
          </a:p>
        </p:txBody>
      </p:sp>
      <p:sp>
        <p:nvSpPr>
          <p:cNvPr id="12" name="TextBox 11">
            <a:extLst>
              <a:ext uri="{FF2B5EF4-FFF2-40B4-BE49-F238E27FC236}">
                <a16:creationId xmlns:a16="http://schemas.microsoft.com/office/drawing/2014/main" id="{6B703AA7-DC5B-4239-B69F-632A2E696557}"/>
              </a:ext>
            </a:extLst>
          </p:cNvPr>
          <p:cNvSpPr txBox="1"/>
          <p:nvPr/>
        </p:nvSpPr>
        <p:spPr>
          <a:xfrm>
            <a:off x="4614296" y="2645155"/>
            <a:ext cx="447558" cy="369332"/>
          </a:xfrm>
          <a:prstGeom prst="rect">
            <a:avLst/>
          </a:prstGeom>
          <a:noFill/>
        </p:spPr>
        <p:txBody>
          <a:bodyPr wrap="none" rtlCol="0">
            <a:spAutoFit/>
          </a:bodyPr>
          <a:lstStyle/>
          <a:p>
            <a:r>
              <a:rPr lang="en-US" dirty="0">
                <a:solidFill>
                  <a:srgbClr val="FF0000"/>
                </a:solidFill>
              </a:rPr>
              <a:t>22</a:t>
            </a:r>
          </a:p>
        </p:txBody>
      </p:sp>
      <p:sp>
        <p:nvSpPr>
          <p:cNvPr id="13" name="TextBox 12">
            <a:extLst>
              <a:ext uri="{FF2B5EF4-FFF2-40B4-BE49-F238E27FC236}">
                <a16:creationId xmlns:a16="http://schemas.microsoft.com/office/drawing/2014/main" id="{C01A9B5B-8B5B-4F31-82D4-B12364FBE5E4}"/>
              </a:ext>
            </a:extLst>
          </p:cNvPr>
          <p:cNvSpPr txBox="1"/>
          <p:nvPr/>
        </p:nvSpPr>
        <p:spPr>
          <a:xfrm>
            <a:off x="3577205" y="2627328"/>
            <a:ext cx="447558" cy="369332"/>
          </a:xfrm>
          <a:prstGeom prst="rect">
            <a:avLst/>
          </a:prstGeom>
          <a:noFill/>
        </p:spPr>
        <p:txBody>
          <a:bodyPr wrap="none" rtlCol="0">
            <a:spAutoFit/>
          </a:bodyPr>
          <a:lstStyle/>
          <a:p>
            <a:r>
              <a:rPr lang="en-US" dirty="0"/>
              <a:t>33</a:t>
            </a:r>
          </a:p>
        </p:txBody>
      </p:sp>
      <p:cxnSp>
        <p:nvCxnSpPr>
          <p:cNvPr id="15" name="Straight Arrow Connector 14">
            <a:extLst>
              <a:ext uri="{FF2B5EF4-FFF2-40B4-BE49-F238E27FC236}">
                <a16:creationId xmlns:a16="http://schemas.microsoft.com/office/drawing/2014/main" id="{AB2E9396-FA80-42EE-A5E3-D53F09963211}"/>
              </a:ext>
            </a:extLst>
          </p:cNvPr>
          <p:cNvCxnSpPr/>
          <p:nvPr/>
        </p:nvCxnSpPr>
        <p:spPr>
          <a:xfrm>
            <a:off x="3264436" y="2011978"/>
            <a:ext cx="193156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7" name="Picture 2">
            <a:extLst>
              <a:ext uri="{FF2B5EF4-FFF2-40B4-BE49-F238E27FC236}">
                <a16:creationId xmlns:a16="http://schemas.microsoft.com/office/drawing/2014/main" id="{F63A6663-986F-44C4-A72F-271CA00930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545864" y="1543667"/>
            <a:ext cx="2587252" cy="209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a:extLst>
              <a:ext uri="{FF2B5EF4-FFF2-40B4-BE49-F238E27FC236}">
                <a16:creationId xmlns:a16="http://schemas.microsoft.com/office/drawing/2014/main" id="{B893F447-B2BA-446B-A3BD-8BDB402C7FD1}"/>
              </a:ext>
            </a:extLst>
          </p:cNvPr>
          <p:cNvSpPr txBox="1"/>
          <p:nvPr/>
        </p:nvSpPr>
        <p:spPr>
          <a:xfrm>
            <a:off x="7439291" y="1550390"/>
            <a:ext cx="447558" cy="369332"/>
          </a:xfrm>
          <a:prstGeom prst="rect">
            <a:avLst/>
          </a:prstGeom>
          <a:noFill/>
        </p:spPr>
        <p:txBody>
          <a:bodyPr wrap="none" rtlCol="0">
            <a:spAutoFit/>
          </a:bodyPr>
          <a:lstStyle/>
          <a:p>
            <a:r>
              <a:rPr lang="en-US" dirty="0">
                <a:solidFill>
                  <a:srgbClr val="FF0000"/>
                </a:solidFill>
              </a:rPr>
              <a:t>22</a:t>
            </a:r>
          </a:p>
        </p:txBody>
      </p:sp>
      <p:sp>
        <p:nvSpPr>
          <p:cNvPr id="19" name="TextBox 18">
            <a:extLst>
              <a:ext uri="{FF2B5EF4-FFF2-40B4-BE49-F238E27FC236}">
                <a16:creationId xmlns:a16="http://schemas.microsoft.com/office/drawing/2014/main" id="{E43E9D3E-E9CC-4664-88E5-94BD4EC20315}"/>
              </a:ext>
            </a:extLst>
          </p:cNvPr>
          <p:cNvSpPr txBox="1"/>
          <p:nvPr/>
        </p:nvSpPr>
        <p:spPr>
          <a:xfrm>
            <a:off x="7918513" y="2130280"/>
            <a:ext cx="447558" cy="369332"/>
          </a:xfrm>
          <a:prstGeom prst="rect">
            <a:avLst/>
          </a:prstGeom>
          <a:noFill/>
        </p:spPr>
        <p:txBody>
          <a:bodyPr wrap="none" rtlCol="0">
            <a:spAutoFit/>
          </a:bodyPr>
          <a:lstStyle/>
          <a:p>
            <a:r>
              <a:rPr lang="en-US" dirty="0"/>
              <a:t>55</a:t>
            </a:r>
          </a:p>
        </p:txBody>
      </p:sp>
      <p:sp>
        <p:nvSpPr>
          <p:cNvPr id="20" name="TextBox 19">
            <a:extLst>
              <a:ext uri="{FF2B5EF4-FFF2-40B4-BE49-F238E27FC236}">
                <a16:creationId xmlns:a16="http://schemas.microsoft.com/office/drawing/2014/main" id="{D2907B41-C9BC-479B-B21A-168F08011748}"/>
              </a:ext>
            </a:extLst>
          </p:cNvPr>
          <p:cNvSpPr txBox="1"/>
          <p:nvPr/>
        </p:nvSpPr>
        <p:spPr>
          <a:xfrm>
            <a:off x="8529861" y="1546196"/>
            <a:ext cx="447558" cy="369332"/>
          </a:xfrm>
          <a:prstGeom prst="rect">
            <a:avLst/>
          </a:prstGeom>
          <a:noFill/>
        </p:spPr>
        <p:txBody>
          <a:bodyPr wrap="none" rtlCol="0">
            <a:spAutoFit/>
          </a:bodyPr>
          <a:lstStyle/>
          <a:p>
            <a:r>
              <a:rPr lang="en-US" dirty="0"/>
              <a:t>30</a:t>
            </a:r>
          </a:p>
        </p:txBody>
      </p:sp>
      <p:sp>
        <p:nvSpPr>
          <p:cNvPr id="21" name="TextBox 20">
            <a:extLst>
              <a:ext uri="{FF2B5EF4-FFF2-40B4-BE49-F238E27FC236}">
                <a16:creationId xmlns:a16="http://schemas.microsoft.com/office/drawing/2014/main" id="{E2013F1D-A532-4078-B882-3637B86CEBEE}"/>
              </a:ext>
            </a:extLst>
          </p:cNvPr>
          <p:cNvSpPr txBox="1"/>
          <p:nvPr/>
        </p:nvSpPr>
        <p:spPr>
          <a:xfrm>
            <a:off x="8459603" y="2652495"/>
            <a:ext cx="447558" cy="369332"/>
          </a:xfrm>
          <a:prstGeom prst="rect">
            <a:avLst/>
          </a:prstGeom>
          <a:noFill/>
        </p:spPr>
        <p:txBody>
          <a:bodyPr wrap="none" rtlCol="0">
            <a:spAutoFit/>
          </a:bodyPr>
          <a:lstStyle/>
          <a:p>
            <a:r>
              <a:rPr lang="en-US" dirty="0">
                <a:solidFill>
                  <a:srgbClr val="00B050"/>
                </a:solidFill>
              </a:rPr>
              <a:t>94</a:t>
            </a:r>
          </a:p>
        </p:txBody>
      </p:sp>
      <p:sp>
        <p:nvSpPr>
          <p:cNvPr id="22" name="TextBox 21">
            <a:extLst>
              <a:ext uri="{FF2B5EF4-FFF2-40B4-BE49-F238E27FC236}">
                <a16:creationId xmlns:a16="http://schemas.microsoft.com/office/drawing/2014/main" id="{F39F4224-DE6A-408F-9B47-D7263DE73DEC}"/>
              </a:ext>
            </a:extLst>
          </p:cNvPr>
          <p:cNvSpPr txBox="1"/>
          <p:nvPr/>
        </p:nvSpPr>
        <p:spPr>
          <a:xfrm>
            <a:off x="7422513" y="2634668"/>
            <a:ext cx="447558" cy="369332"/>
          </a:xfrm>
          <a:prstGeom prst="rect">
            <a:avLst/>
          </a:prstGeom>
          <a:noFill/>
        </p:spPr>
        <p:txBody>
          <a:bodyPr wrap="none" rtlCol="0">
            <a:spAutoFit/>
          </a:bodyPr>
          <a:lstStyle/>
          <a:p>
            <a:r>
              <a:rPr lang="en-US" dirty="0">
                <a:solidFill>
                  <a:srgbClr val="00B050"/>
                </a:solidFill>
              </a:rPr>
              <a:t>87</a:t>
            </a:r>
          </a:p>
        </p:txBody>
      </p:sp>
      <p:cxnSp>
        <p:nvCxnSpPr>
          <p:cNvPr id="24" name="Straight Arrow Connector 23">
            <a:extLst>
              <a:ext uri="{FF2B5EF4-FFF2-40B4-BE49-F238E27FC236}">
                <a16:creationId xmlns:a16="http://schemas.microsoft.com/office/drawing/2014/main" id="{8EA513D2-4DC5-4228-81A5-A621A13F64E9}"/>
              </a:ext>
            </a:extLst>
          </p:cNvPr>
          <p:cNvCxnSpPr/>
          <p:nvPr/>
        </p:nvCxnSpPr>
        <p:spPr>
          <a:xfrm>
            <a:off x="7097160" y="3139250"/>
            <a:ext cx="193156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5F29E14-82A7-4A27-80E4-F119F9714847}"/>
              </a:ext>
            </a:extLst>
          </p:cNvPr>
          <p:cNvSpPr txBox="1"/>
          <p:nvPr/>
        </p:nvSpPr>
        <p:spPr>
          <a:xfrm>
            <a:off x="3648512" y="3793399"/>
            <a:ext cx="447558" cy="369332"/>
          </a:xfrm>
          <a:prstGeom prst="rect">
            <a:avLst/>
          </a:prstGeom>
          <a:noFill/>
        </p:spPr>
        <p:txBody>
          <a:bodyPr wrap="none" rtlCol="0">
            <a:spAutoFit/>
          </a:bodyPr>
          <a:lstStyle/>
          <a:p>
            <a:r>
              <a:rPr lang="en-US" dirty="0">
                <a:solidFill>
                  <a:srgbClr val="00B050"/>
                </a:solidFill>
              </a:rPr>
              <a:t>87</a:t>
            </a:r>
          </a:p>
        </p:txBody>
      </p:sp>
      <p:sp>
        <p:nvSpPr>
          <p:cNvPr id="27" name="TextBox 26">
            <a:extLst>
              <a:ext uri="{FF2B5EF4-FFF2-40B4-BE49-F238E27FC236}">
                <a16:creationId xmlns:a16="http://schemas.microsoft.com/office/drawing/2014/main" id="{1347D6E4-F3D4-436A-A1B5-30AB96F0898C}"/>
              </a:ext>
            </a:extLst>
          </p:cNvPr>
          <p:cNvSpPr txBox="1"/>
          <p:nvPr/>
        </p:nvSpPr>
        <p:spPr>
          <a:xfrm>
            <a:off x="4627928" y="4904942"/>
            <a:ext cx="447558" cy="369332"/>
          </a:xfrm>
          <a:prstGeom prst="rect">
            <a:avLst/>
          </a:prstGeom>
          <a:noFill/>
        </p:spPr>
        <p:txBody>
          <a:bodyPr wrap="none" rtlCol="0">
            <a:spAutoFit/>
          </a:bodyPr>
          <a:lstStyle/>
          <a:p>
            <a:r>
              <a:rPr lang="en-US" dirty="0">
                <a:solidFill>
                  <a:srgbClr val="FF0000"/>
                </a:solidFill>
              </a:rPr>
              <a:t>22</a:t>
            </a:r>
          </a:p>
        </p:txBody>
      </p:sp>
      <p:sp>
        <p:nvSpPr>
          <p:cNvPr id="28" name="TextBox 27">
            <a:extLst>
              <a:ext uri="{FF2B5EF4-FFF2-40B4-BE49-F238E27FC236}">
                <a16:creationId xmlns:a16="http://schemas.microsoft.com/office/drawing/2014/main" id="{989856B8-1BC0-4739-9443-92F6AF1B5066}"/>
              </a:ext>
            </a:extLst>
          </p:cNvPr>
          <p:cNvSpPr txBox="1"/>
          <p:nvPr/>
        </p:nvSpPr>
        <p:spPr>
          <a:xfrm>
            <a:off x="4647851" y="3786059"/>
            <a:ext cx="447558" cy="369332"/>
          </a:xfrm>
          <a:prstGeom prst="rect">
            <a:avLst/>
          </a:prstGeom>
          <a:noFill/>
        </p:spPr>
        <p:txBody>
          <a:bodyPr wrap="none" rtlCol="0">
            <a:spAutoFit/>
          </a:bodyPr>
          <a:lstStyle/>
          <a:p>
            <a:r>
              <a:rPr lang="en-US" dirty="0">
                <a:solidFill>
                  <a:srgbClr val="FF0000"/>
                </a:solidFill>
              </a:rPr>
              <a:t>12</a:t>
            </a:r>
          </a:p>
        </p:txBody>
      </p:sp>
      <p:sp>
        <p:nvSpPr>
          <p:cNvPr id="29" name="TextBox 28">
            <a:extLst>
              <a:ext uri="{FF2B5EF4-FFF2-40B4-BE49-F238E27FC236}">
                <a16:creationId xmlns:a16="http://schemas.microsoft.com/office/drawing/2014/main" id="{7E6C3EDF-5D84-4FE8-A66B-B23EC3798820}"/>
              </a:ext>
            </a:extLst>
          </p:cNvPr>
          <p:cNvSpPr txBox="1"/>
          <p:nvPr/>
        </p:nvSpPr>
        <p:spPr>
          <a:xfrm>
            <a:off x="4130879" y="4357559"/>
            <a:ext cx="447558" cy="369332"/>
          </a:xfrm>
          <a:prstGeom prst="rect">
            <a:avLst/>
          </a:prstGeom>
          <a:noFill/>
        </p:spPr>
        <p:txBody>
          <a:bodyPr wrap="none" rtlCol="0">
            <a:spAutoFit/>
          </a:bodyPr>
          <a:lstStyle/>
          <a:p>
            <a:r>
              <a:rPr lang="en-US" dirty="0"/>
              <a:t>42</a:t>
            </a:r>
          </a:p>
        </p:txBody>
      </p:sp>
      <p:sp>
        <p:nvSpPr>
          <p:cNvPr id="30" name="TextBox 29">
            <a:extLst>
              <a:ext uri="{FF2B5EF4-FFF2-40B4-BE49-F238E27FC236}">
                <a16:creationId xmlns:a16="http://schemas.microsoft.com/office/drawing/2014/main" id="{B504D94B-58C9-4542-BDEC-8DCCF1D6644F}"/>
              </a:ext>
            </a:extLst>
          </p:cNvPr>
          <p:cNvSpPr txBox="1"/>
          <p:nvPr/>
        </p:nvSpPr>
        <p:spPr>
          <a:xfrm>
            <a:off x="7393151" y="3813323"/>
            <a:ext cx="447558" cy="369332"/>
          </a:xfrm>
          <a:prstGeom prst="rect">
            <a:avLst/>
          </a:prstGeom>
          <a:noFill/>
        </p:spPr>
        <p:txBody>
          <a:bodyPr wrap="none" rtlCol="0">
            <a:spAutoFit/>
          </a:bodyPr>
          <a:lstStyle/>
          <a:p>
            <a:r>
              <a:rPr lang="en-US" dirty="0">
                <a:solidFill>
                  <a:srgbClr val="00B050"/>
                </a:solidFill>
              </a:rPr>
              <a:t>76</a:t>
            </a:r>
          </a:p>
        </p:txBody>
      </p:sp>
      <p:sp>
        <p:nvSpPr>
          <p:cNvPr id="31" name="TextBox 30">
            <a:extLst>
              <a:ext uri="{FF2B5EF4-FFF2-40B4-BE49-F238E27FC236}">
                <a16:creationId xmlns:a16="http://schemas.microsoft.com/office/drawing/2014/main" id="{0679CB6D-1BD1-4125-AA92-595965DE6D12}"/>
              </a:ext>
            </a:extLst>
          </p:cNvPr>
          <p:cNvSpPr txBox="1"/>
          <p:nvPr/>
        </p:nvSpPr>
        <p:spPr>
          <a:xfrm>
            <a:off x="7891248" y="4355462"/>
            <a:ext cx="447558" cy="369332"/>
          </a:xfrm>
          <a:prstGeom prst="rect">
            <a:avLst/>
          </a:prstGeom>
          <a:noFill/>
        </p:spPr>
        <p:txBody>
          <a:bodyPr wrap="none" rtlCol="0">
            <a:spAutoFit/>
          </a:bodyPr>
          <a:lstStyle/>
          <a:p>
            <a:r>
              <a:rPr lang="en-US" dirty="0"/>
              <a:t>65</a:t>
            </a:r>
          </a:p>
        </p:txBody>
      </p:sp>
      <p:sp>
        <p:nvSpPr>
          <p:cNvPr id="32" name="TextBox 31">
            <a:extLst>
              <a:ext uri="{FF2B5EF4-FFF2-40B4-BE49-F238E27FC236}">
                <a16:creationId xmlns:a16="http://schemas.microsoft.com/office/drawing/2014/main" id="{5B55FF69-4E00-45D6-9F4F-ECC464CEA23C}"/>
              </a:ext>
            </a:extLst>
          </p:cNvPr>
          <p:cNvSpPr txBox="1"/>
          <p:nvPr/>
        </p:nvSpPr>
        <p:spPr>
          <a:xfrm>
            <a:off x="8452262" y="4885017"/>
            <a:ext cx="447558" cy="369332"/>
          </a:xfrm>
          <a:prstGeom prst="rect">
            <a:avLst/>
          </a:prstGeom>
          <a:noFill/>
        </p:spPr>
        <p:txBody>
          <a:bodyPr wrap="none" rtlCol="0">
            <a:spAutoFit/>
          </a:bodyPr>
          <a:lstStyle/>
          <a:p>
            <a:r>
              <a:rPr lang="en-US" dirty="0"/>
              <a:t>72</a:t>
            </a:r>
          </a:p>
        </p:txBody>
      </p:sp>
      <p:sp>
        <p:nvSpPr>
          <p:cNvPr id="33" name="TextBox 32">
            <a:extLst>
              <a:ext uri="{FF2B5EF4-FFF2-40B4-BE49-F238E27FC236}">
                <a16:creationId xmlns:a16="http://schemas.microsoft.com/office/drawing/2014/main" id="{42A90F2E-C2B4-423A-BCBC-43E2EFE59A59}"/>
              </a:ext>
            </a:extLst>
          </p:cNvPr>
          <p:cNvSpPr txBox="1"/>
          <p:nvPr/>
        </p:nvSpPr>
        <p:spPr>
          <a:xfrm>
            <a:off x="7392103" y="4907039"/>
            <a:ext cx="447558" cy="369332"/>
          </a:xfrm>
          <a:prstGeom prst="rect">
            <a:avLst/>
          </a:prstGeom>
          <a:noFill/>
        </p:spPr>
        <p:txBody>
          <a:bodyPr wrap="none" rtlCol="0">
            <a:spAutoFit/>
          </a:bodyPr>
          <a:lstStyle/>
          <a:p>
            <a:r>
              <a:rPr lang="en-US" dirty="0">
                <a:solidFill>
                  <a:srgbClr val="FF0000"/>
                </a:solidFill>
              </a:rPr>
              <a:t>12</a:t>
            </a:r>
          </a:p>
        </p:txBody>
      </p:sp>
      <p:sp>
        <p:nvSpPr>
          <p:cNvPr id="34" name="TextBox 33">
            <a:extLst>
              <a:ext uri="{FF2B5EF4-FFF2-40B4-BE49-F238E27FC236}">
                <a16:creationId xmlns:a16="http://schemas.microsoft.com/office/drawing/2014/main" id="{B1D2FB03-D564-4F34-81E1-64AEE0DB7142}"/>
              </a:ext>
            </a:extLst>
          </p:cNvPr>
          <p:cNvSpPr txBox="1"/>
          <p:nvPr/>
        </p:nvSpPr>
        <p:spPr>
          <a:xfrm>
            <a:off x="8487916" y="3813323"/>
            <a:ext cx="316112" cy="369332"/>
          </a:xfrm>
          <a:prstGeom prst="rect">
            <a:avLst/>
          </a:prstGeom>
          <a:noFill/>
        </p:spPr>
        <p:txBody>
          <a:bodyPr wrap="none" rtlCol="0">
            <a:spAutoFit/>
          </a:bodyPr>
          <a:lstStyle/>
          <a:p>
            <a:r>
              <a:rPr lang="en-US" dirty="0">
                <a:solidFill>
                  <a:srgbClr val="FF0000"/>
                </a:solidFill>
              </a:rPr>
              <a:t>6</a:t>
            </a:r>
          </a:p>
        </p:txBody>
      </p:sp>
      <p:cxnSp>
        <p:nvCxnSpPr>
          <p:cNvPr id="35" name="Straight Arrow Connector 34">
            <a:extLst>
              <a:ext uri="{FF2B5EF4-FFF2-40B4-BE49-F238E27FC236}">
                <a16:creationId xmlns:a16="http://schemas.microsoft.com/office/drawing/2014/main" id="{14BE7480-FE46-473B-96E9-634F9A6D393B}"/>
              </a:ext>
            </a:extLst>
          </p:cNvPr>
          <p:cNvCxnSpPr>
            <a:cxnSpLocks/>
          </p:cNvCxnSpPr>
          <p:nvPr/>
        </p:nvCxnSpPr>
        <p:spPr>
          <a:xfrm flipV="1">
            <a:off x="3489274" y="3920301"/>
            <a:ext cx="0" cy="140744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6934088-E08E-4F9A-AE0B-4DF1248DD682}"/>
              </a:ext>
            </a:extLst>
          </p:cNvPr>
          <p:cNvCxnSpPr>
            <a:cxnSpLocks/>
          </p:cNvCxnSpPr>
          <p:nvPr/>
        </p:nvCxnSpPr>
        <p:spPr>
          <a:xfrm>
            <a:off x="7128470" y="3953260"/>
            <a:ext cx="1839587" cy="14026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4245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C4CBC8-770B-BB3F-7F03-32CF9F66FFE3}"/>
              </a:ext>
            </a:extLst>
          </p:cNvPr>
          <p:cNvSpPr>
            <a:spLocks noGrp="1"/>
          </p:cNvSpPr>
          <p:nvPr>
            <p:ph type="title"/>
          </p:nvPr>
        </p:nvSpPr>
        <p:spPr/>
        <p:txBody>
          <a:bodyPr/>
          <a:lstStyle/>
          <a:p>
            <a:r>
              <a:rPr lang="en-US" dirty="0"/>
              <a:t>Conflict-handling personal development plan</a:t>
            </a:r>
          </a:p>
        </p:txBody>
      </p:sp>
      <p:pic>
        <p:nvPicPr>
          <p:cNvPr id="7" name="Picture 6">
            <a:extLst>
              <a:ext uri="{FF2B5EF4-FFF2-40B4-BE49-F238E27FC236}">
                <a16:creationId xmlns:a16="http://schemas.microsoft.com/office/drawing/2014/main" id="{1D1B023B-41BC-A87C-F07F-845F177EB38C}"/>
              </a:ext>
            </a:extLst>
          </p:cNvPr>
          <p:cNvPicPr>
            <a:picLocks noChangeAspect="1"/>
          </p:cNvPicPr>
          <p:nvPr/>
        </p:nvPicPr>
        <p:blipFill>
          <a:blip r:embed="rId2"/>
          <a:stretch>
            <a:fillRect/>
          </a:stretch>
        </p:blipFill>
        <p:spPr>
          <a:xfrm>
            <a:off x="816124" y="1349267"/>
            <a:ext cx="4784576" cy="5275921"/>
          </a:xfrm>
          <a:prstGeom prst="rect">
            <a:avLst/>
          </a:prstGeom>
          <a:ln w="19050">
            <a:solidFill>
              <a:schemeClr val="tx1"/>
            </a:solidFill>
          </a:ln>
        </p:spPr>
      </p:pic>
      <p:pic>
        <p:nvPicPr>
          <p:cNvPr id="8" name="Picture 7" descr="A couple of men looking at a tablet&#10;&#10;Description automatically generated with medium confidence">
            <a:extLst>
              <a:ext uri="{FF2B5EF4-FFF2-40B4-BE49-F238E27FC236}">
                <a16:creationId xmlns:a16="http://schemas.microsoft.com/office/drawing/2014/main" id="{F214B2A9-95B9-E904-5BB8-5C1F59316F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577784"/>
            <a:ext cx="5586199" cy="3724132"/>
          </a:xfrm>
          <a:prstGeom prst="rect">
            <a:avLst/>
          </a:prstGeom>
        </p:spPr>
      </p:pic>
    </p:spTree>
    <p:extLst>
      <p:ext uri="{BB962C8B-B14F-4D97-AF65-F5344CB8AC3E}">
        <p14:creationId xmlns:p14="http://schemas.microsoft.com/office/powerpoint/2010/main" val="2031725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3CACFD-0DFA-888E-B06C-E5AEBD90FD84}"/>
              </a:ext>
            </a:extLst>
          </p:cNvPr>
          <p:cNvSpPr>
            <a:spLocks noGrp="1"/>
          </p:cNvSpPr>
          <p:nvPr>
            <p:ph type="body" sz="quarter" idx="10"/>
          </p:nvPr>
        </p:nvSpPr>
        <p:spPr>
          <a:xfrm>
            <a:off x="609764" y="2072932"/>
            <a:ext cx="4555090" cy="2068513"/>
          </a:xfrm>
        </p:spPr>
        <p:txBody>
          <a:bodyPr>
            <a:noAutofit/>
          </a:bodyPr>
          <a:lstStyle/>
          <a:p>
            <a:r>
              <a:rPr lang="en-US" dirty="0"/>
              <a:t>What’s new about conflict and teams?</a:t>
            </a:r>
          </a:p>
        </p:txBody>
      </p:sp>
      <p:sp>
        <p:nvSpPr>
          <p:cNvPr id="2" name="Title 1">
            <a:extLst>
              <a:ext uri="{FF2B5EF4-FFF2-40B4-BE49-F238E27FC236}">
                <a16:creationId xmlns:a16="http://schemas.microsoft.com/office/drawing/2014/main" id="{EEBBFFBD-AA72-4621-FC2E-5BB4141303F5}"/>
              </a:ext>
            </a:extLst>
          </p:cNvPr>
          <p:cNvSpPr>
            <a:spLocks noGrp="1"/>
          </p:cNvSpPr>
          <p:nvPr>
            <p:ph type="title"/>
          </p:nvPr>
        </p:nvSpPr>
        <p:spPr>
          <a:xfrm>
            <a:off x="609764" y="684634"/>
            <a:ext cx="10335603" cy="902461"/>
          </a:xfrm>
        </p:spPr>
        <p:txBody>
          <a:bodyPr anchor="b">
            <a:normAutofit/>
          </a:bodyPr>
          <a:lstStyle/>
          <a:p>
            <a:r>
              <a:rPr lang="en-US" dirty="0"/>
              <a:t>AAE Question</a:t>
            </a:r>
          </a:p>
        </p:txBody>
      </p:sp>
      <p:pic>
        <p:nvPicPr>
          <p:cNvPr id="4" name="Picture 2" descr="team meeting">
            <a:extLst>
              <a:ext uri="{FF2B5EF4-FFF2-40B4-BE49-F238E27FC236}">
                <a16:creationId xmlns:a16="http://schemas.microsoft.com/office/drawing/2014/main" id="{FD27C583-FA08-96B9-3FF6-D65345655C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21" r="4242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224362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26B21AE-EA65-4FCF-A60D-FCB7933CD8DE}"/>
              </a:ext>
            </a:extLst>
          </p:cNvPr>
          <p:cNvSpPr>
            <a:spLocks noGrp="1"/>
          </p:cNvSpPr>
          <p:nvPr>
            <p:ph type="body" sz="quarter" idx="10"/>
          </p:nvPr>
        </p:nvSpPr>
        <p:spPr>
          <a:xfrm>
            <a:off x="703546" y="2261027"/>
            <a:ext cx="5081558" cy="2867025"/>
          </a:xfrm>
        </p:spPr>
        <p:txBody>
          <a:bodyPr/>
          <a:lstStyle/>
          <a:p>
            <a:pPr marL="457200" indent="-457200">
              <a:spcBef>
                <a:spcPts val="0"/>
              </a:spcBef>
              <a:buClr>
                <a:schemeClr val="bg2"/>
              </a:buClr>
              <a:buFont typeface="Wingdings" panose="05000000000000000000" pitchFamily="2" charset="2"/>
              <a:buChar char="§"/>
            </a:pPr>
            <a:r>
              <a:rPr lang="en-US" dirty="0">
                <a:ea typeface="Calibri" panose="020F0502020204030204" pitchFamily="34" charset="0"/>
                <a:cs typeface="Times New Roman" panose="02020603050405020304" pitchFamily="18" charset="0"/>
              </a:rPr>
              <a:t>Team conflict is stable</a:t>
            </a:r>
          </a:p>
          <a:p>
            <a:pPr marL="457200" indent="-457200">
              <a:spcBef>
                <a:spcPts val="0"/>
              </a:spcBef>
              <a:buClr>
                <a:schemeClr val="bg2"/>
              </a:buClr>
              <a:buFont typeface="Wingdings" panose="05000000000000000000" pitchFamily="2" charset="2"/>
              <a:buChar char="§"/>
            </a:pPr>
            <a:endParaRPr lang="en-US" dirty="0">
              <a:ea typeface="Calibri" panose="020F0502020204030204" pitchFamily="34" charset="0"/>
              <a:cs typeface="Times New Roman" panose="02020603050405020304" pitchFamily="18" charset="0"/>
            </a:endParaRPr>
          </a:p>
          <a:p>
            <a:pPr marL="457200" indent="-457200">
              <a:spcBef>
                <a:spcPts val="0"/>
              </a:spcBef>
              <a:buClr>
                <a:schemeClr val="bg2"/>
              </a:buClr>
              <a:buFont typeface="Wingdings" panose="05000000000000000000" pitchFamily="2" charset="2"/>
              <a:buChar char="§"/>
            </a:pPr>
            <a:r>
              <a:rPr lang="en-US" dirty="0">
                <a:ea typeface="Calibri" panose="020F0502020204030204" pitchFamily="34" charset="0"/>
                <a:cs typeface="Times New Roman" panose="02020603050405020304" pitchFamily="18" charset="0"/>
              </a:rPr>
              <a:t>It’s uniform</a:t>
            </a:r>
          </a:p>
          <a:p>
            <a:pPr marL="457200" indent="-457200">
              <a:spcBef>
                <a:spcPts val="0"/>
              </a:spcBef>
              <a:buClr>
                <a:schemeClr val="bg2"/>
              </a:buClr>
              <a:buFont typeface="Wingdings" panose="05000000000000000000" pitchFamily="2" charset="2"/>
              <a:buChar char="§"/>
            </a:pPr>
            <a:endParaRPr lang="en-US" dirty="0">
              <a:ea typeface="Calibri" panose="020F0502020204030204" pitchFamily="34" charset="0"/>
              <a:cs typeface="Times New Roman" panose="02020603050405020304" pitchFamily="18" charset="0"/>
            </a:endParaRPr>
          </a:p>
          <a:p>
            <a:pPr marL="457200" indent="-457200">
              <a:spcBef>
                <a:spcPts val="0"/>
              </a:spcBef>
              <a:buClr>
                <a:schemeClr val="bg2"/>
              </a:buClr>
              <a:buFont typeface="Wingdings" panose="05000000000000000000" pitchFamily="2" charset="2"/>
              <a:buChar char="§"/>
            </a:pPr>
            <a:r>
              <a:rPr lang="en-US" dirty="0">
                <a:ea typeface="Calibri" panose="020F0502020204030204" pitchFamily="34" charset="0"/>
                <a:cs typeface="Times New Roman" panose="02020603050405020304" pitchFamily="18" charset="0"/>
              </a:rPr>
              <a:t>It’s shared among all members (contagion effect)</a:t>
            </a:r>
          </a:p>
          <a:p>
            <a:pPr lvl="1">
              <a:spcBef>
                <a:spcPts val="0"/>
              </a:spcBef>
            </a:pPr>
            <a:endParaRPr lang="en-US" sz="2800" dirty="0">
              <a:solidFill>
                <a:schemeClr val="tx1">
                  <a:lumMod val="75000"/>
                </a:schemeClr>
              </a:solidFill>
              <a:effectLst/>
              <a:ea typeface="Calibri" panose="020F0502020204030204" pitchFamily="34" charset="0"/>
              <a:cs typeface="Times New Roman" panose="02020603050405020304" pitchFamily="18" charset="0"/>
            </a:endParaRPr>
          </a:p>
          <a:p>
            <a:pPr marL="0" indent="0">
              <a:spcBef>
                <a:spcPts val="0"/>
              </a:spcBef>
              <a:buNone/>
            </a:pPr>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marL="0" indent="0">
              <a:spcBef>
                <a:spcPts val="0"/>
              </a:spcBef>
              <a:buNone/>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0" indent="0">
              <a:spcBef>
                <a:spcPts val="0"/>
              </a:spcBef>
              <a:buNone/>
            </a:pPr>
            <a:r>
              <a:rPr lang="en-US"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3" name="Text Placeholder 2">
            <a:extLst>
              <a:ext uri="{FF2B5EF4-FFF2-40B4-BE49-F238E27FC236}">
                <a16:creationId xmlns:a16="http://schemas.microsoft.com/office/drawing/2014/main" id="{68625AD0-E15C-07C8-627B-60431A21ACF5}"/>
              </a:ext>
            </a:extLst>
          </p:cNvPr>
          <p:cNvSpPr>
            <a:spLocks noGrp="1"/>
          </p:cNvSpPr>
          <p:nvPr>
            <p:ph type="body" sz="quarter" idx="11"/>
          </p:nvPr>
        </p:nvSpPr>
        <p:spPr>
          <a:xfrm>
            <a:off x="6229981" y="2311827"/>
            <a:ext cx="5134745" cy="2826093"/>
          </a:xfrm>
        </p:spPr>
        <p:txBody>
          <a:bodyPr/>
          <a:lstStyle/>
          <a:p>
            <a:pPr marL="457200" indent="-457200">
              <a:spcBef>
                <a:spcPts val="0"/>
              </a:spcBef>
              <a:buClr>
                <a:schemeClr val="bg2"/>
              </a:buClr>
              <a:buFont typeface="Wingdings" panose="05000000000000000000" pitchFamily="2" charset="2"/>
              <a:buChar char="§"/>
            </a:pPr>
            <a:r>
              <a:rPr lang="en-US" dirty="0">
                <a:ea typeface="Calibri" panose="020F0502020204030204" pitchFamily="34" charset="0"/>
                <a:cs typeface="Times New Roman" panose="02020603050405020304" pitchFamily="18" charset="0"/>
              </a:rPr>
              <a:t>Team conflict is dynamic</a:t>
            </a:r>
          </a:p>
          <a:p>
            <a:pPr marL="457200" indent="-457200">
              <a:spcBef>
                <a:spcPts val="0"/>
              </a:spcBef>
              <a:buClr>
                <a:schemeClr val="bg2"/>
              </a:buClr>
              <a:buFont typeface="Wingdings" panose="05000000000000000000" pitchFamily="2" charset="2"/>
              <a:buChar char="§"/>
            </a:pPr>
            <a:endParaRPr lang="en-US" dirty="0">
              <a:ea typeface="Calibri" panose="020F0502020204030204" pitchFamily="34" charset="0"/>
              <a:cs typeface="Times New Roman" panose="02020603050405020304" pitchFamily="18" charset="0"/>
            </a:endParaRPr>
          </a:p>
          <a:p>
            <a:pPr marL="457200" indent="-457200">
              <a:spcBef>
                <a:spcPts val="0"/>
              </a:spcBef>
              <a:buClr>
                <a:schemeClr val="bg2"/>
              </a:buClr>
              <a:buFont typeface="Wingdings" panose="05000000000000000000" pitchFamily="2" charset="2"/>
              <a:buChar char="§"/>
            </a:pPr>
            <a:r>
              <a:rPr lang="en-US" dirty="0">
                <a:ea typeface="Calibri" panose="020F0502020204030204" pitchFamily="34" charset="0"/>
                <a:cs typeface="Times New Roman" panose="02020603050405020304" pitchFamily="18" charset="0"/>
              </a:rPr>
              <a:t>It’s variable among members</a:t>
            </a:r>
          </a:p>
          <a:p>
            <a:pPr marL="457200" indent="-457200">
              <a:spcBef>
                <a:spcPts val="0"/>
              </a:spcBef>
              <a:buClr>
                <a:schemeClr val="bg2"/>
              </a:buClr>
              <a:buFont typeface="Wingdings" panose="05000000000000000000" pitchFamily="2" charset="2"/>
              <a:buChar char="§"/>
            </a:pPr>
            <a:endParaRPr lang="en-US" dirty="0">
              <a:ea typeface="Calibri" panose="020F0502020204030204" pitchFamily="34" charset="0"/>
              <a:cs typeface="Times New Roman" panose="02020603050405020304" pitchFamily="18" charset="0"/>
            </a:endParaRPr>
          </a:p>
          <a:p>
            <a:pPr marL="457200" indent="-457200">
              <a:spcBef>
                <a:spcPts val="0"/>
              </a:spcBef>
              <a:buClr>
                <a:schemeClr val="bg2"/>
              </a:buClr>
              <a:buFont typeface="Wingdings" panose="05000000000000000000" pitchFamily="2" charset="2"/>
              <a:buChar char="§"/>
            </a:pPr>
            <a:r>
              <a:rPr lang="en-US" dirty="0">
                <a:ea typeface="Calibri" panose="020F0502020204030204" pitchFamily="34" charset="0"/>
                <a:cs typeface="Times New Roman" panose="02020603050405020304" pitchFamily="18" charset="0"/>
              </a:rPr>
              <a:t>It’s not necessarily shared by all members</a:t>
            </a:r>
          </a:p>
          <a:p>
            <a:endParaRPr lang="en-US" dirty="0"/>
          </a:p>
        </p:txBody>
      </p:sp>
      <p:sp>
        <p:nvSpPr>
          <p:cNvPr id="4" name="Text Placeholder 3">
            <a:extLst>
              <a:ext uri="{FF2B5EF4-FFF2-40B4-BE49-F238E27FC236}">
                <a16:creationId xmlns:a16="http://schemas.microsoft.com/office/drawing/2014/main" id="{6D7C7854-3690-70E7-441D-7089D2766487}"/>
              </a:ext>
            </a:extLst>
          </p:cNvPr>
          <p:cNvSpPr>
            <a:spLocks noGrp="1"/>
          </p:cNvSpPr>
          <p:nvPr>
            <p:ph type="body" sz="quarter" idx="12"/>
          </p:nvPr>
        </p:nvSpPr>
        <p:spPr>
          <a:xfrm>
            <a:off x="421918" y="932446"/>
            <a:ext cx="5486075" cy="917575"/>
          </a:xfrm>
          <a:solidFill>
            <a:schemeClr val="bg1"/>
          </a:solidFill>
        </p:spPr>
        <p:txBody>
          <a:bodyPr/>
          <a:lstStyle/>
          <a:p>
            <a:pPr algn="ctr">
              <a:lnSpc>
                <a:spcPct val="100000"/>
              </a:lnSpc>
              <a:spcBef>
                <a:spcPts val="0"/>
              </a:spcBef>
            </a:pPr>
            <a:r>
              <a:rPr lang="en-US" sz="3200" b="1" dirty="0">
                <a:latin typeface="+mj-lt"/>
              </a:rPr>
              <a:t>Previous way of thinking </a:t>
            </a:r>
          </a:p>
          <a:p>
            <a:pPr algn="ctr">
              <a:lnSpc>
                <a:spcPct val="100000"/>
              </a:lnSpc>
              <a:spcBef>
                <a:spcPts val="0"/>
              </a:spcBef>
            </a:pPr>
            <a:r>
              <a:rPr lang="en-US" sz="3200" b="1" dirty="0">
                <a:latin typeface="+mj-lt"/>
              </a:rPr>
              <a:t>about team conflict</a:t>
            </a:r>
          </a:p>
        </p:txBody>
      </p:sp>
      <p:sp>
        <p:nvSpPr>
          <p:cNvPr id="6" name="Text Placeholder 5">
            <a:extLst>
              <a:ext uri="{FF2B5EF4-FFF2-40B4-BE49-F238E27FC236}">
                <a16:creationId xmlns:a16="http://schemas.microsoft.com/office/drawing/2014/main" id="{7F5B3E8A-CFDB-3513-C7CB-66C0C68CE5F0}"/>
              </a:ext>
            </a:extLst>
          </p:cNvPr>
          <p:cNvSpPr>
            <a:spLocks noGrp="1"/>
          </p:cNvSpPr>
          <p:nvPr>
            <p:ph type="body" sz="quarter" idx="13"/>
          </p:nvPr>
        </p:nvSpPr>
        <p:spPr>
          <a:xfrm>
            <a:off x="6013232" y="994700"/>
            <a:ext cx="5443670" cy="884253"/>
          </a:xfrm>
          <a:solidFill>
            <a:schemeClr val="bg1"/>
          </a:solidFill>
        </p:spPr>
        <p:txBody>
          <a:bodyPr/>
          <a:lstStyle/>
          <a:p>
            <a:pPr algn="ctr">
              <a:spcBef>
                <a:spcPts val="0"/>
              </a:spcBef>
            </a:pPr>
            <a:r>
              <a:rPr lang="en-US" sz="3200" b="1" dirty="0">
                <a:latin typeface="+mj-lt"/>
              </a:rPr>
              <a:t>Current research about</a:t>
            </a:r>
          </a:p>
          <a:p>
            <a:pPr algn="ctr">
              <a:spcBef>
                <a:spcPts val="0"/>
              </a:spcBef>
            </a:pPr>
            <a:r>
              <a:rPr lang="en-US" sz="3200" b="1" dirty="0">
                <a:latin typeface="+mj-lt"/>
              </a:rPr>
              <a:t>team conflict</a:t>
            </a:r>
          </a:p>
        </p:txBody>
      </p:sp>
      <p:sp>
        <p:nvSpPr>
          <p:cNvPr id="7" name="TextBox 6">
            <a:extLst>
              <a:ext uri="{FF2B5EF4-FFF2-40B4-BE49-F238E27FC236}">
                <a16:creationId xmlns:a16="http://schemas.microsoft.com/office/drawing/2014/main" id="{CBD83CC1-6C7E-EBBD-75D5-E1A3342AD2C6}"/>
              </a:ext>
            </a:extLst>
          </p:cNvPr>
          <p:cNvSpPr txBox="1"/>
          <p:nvPr/>
        </p:nvSpPr>
        <p:spPr>
          <a:xfrm>
            <a:off x="431962" y="5162373"/>
            <a:ext cx="10718800" cy="830997"/>
          </a:xfrm>
          <a:prstGeom prst="rect">
            <a:avLst/>
          </a:prstGeom>
          <a:solidFill>
            <a:schemeClr val="bg2"/>
          </a:solidFill>
        </p:spPr>
        <p:txBody>
          <a:bodyPr wrap="square" rtlCol="0">
            <a:spAutoFit/>
          </a:bodyPr>
          <a:lstStyle/>
          <a:p>
            <a:pPr algn="ctr"/>
            <a:r>
              <a:rPr lang="en-US" sz="2400" b="1" dirty="0">
                <a:solidFill>
                  <a:schemeClr val="bg1"/>
                </a:solidFill>
              </a:rPr>
              <a:t>Implication:  We need updated practices for training, coaching, </a:t>
            </a:r>
          </a:p>
          <a:p>
            <a:pPr algn="ctr"/>
            <a:r>
              <a:rPr lang="en-US" sz="2400" b="1" dirty="0">
                <a:solidFill>
                  <a:schemeClr val="bg1"/>
                </a:solidFill>
              </a:rPr>
              <a:t>and assessing conflict in teams. </a:t>
            </a:r>
          </a:p>
        </p:txBody>
      </p:sp>
    </p:spTree>
    <p:extLst>
      <p:ext uri="{BB962C8B-B14F-4D97-AF65-F5344CB8AC3E}">
        <p14:creationId xmlns:p14="http://schemas.microsoft.com/office/powerpoint/2010/main" val="39904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3CACFD-0DFA-888E-B06C-E5AEBD90FD84}"/>
              </a:ext>
            </a:extLst>
          </p:cNvPr>
          <p:cNvSpPr>
            <a:spLocks noGrp="1"/>
          </p:cNvSpPr>
          <p:nvPr>
            <p:ph type="body" sz="quarter" idx="10"/>
          </p:nvPr>
        </p:nvSpPr>
        <p:spPr>
          <a:xfrm>
            <a:off x="609764" y="2072932"/>
            <a:ext cx="4555090" cy="2068513"/>
          </a:xfrm>
        </p:spPr>
        <p:txBody>
          <a:bodyPr>
            <a:noAutofit/>
          </a:bodyPr>
          <a:lstStyle/>
          <a:p>
            <a:r>
              <a:rPr lang="en-US" dirty="0"/>
              <a:t>Are there generational differences in conflict-handling skills?</a:t>
            </a:r>
          </a:p>
          <a:p>
            <a:r>
              <a:rPr lang="en-US" dirty="0"/>
              <a:t>How might you manage intergenerational conflict?</a:t>
            </a:r>
          </a:p>
        </p:txBody>
      </p:sp>
      <p:sp>
        <p:nvSpPr>
          <p:cNvPr id="2" name="Title 1">
            <a:extLst>
              <a:ext uri="{FF2B5EF4-FFF2-40B4-BE49-F238E27FC236}">
                <a16:creationId xmlns:a16="http://schemas.microsoft.com/office/drawing/2014/main" id="{EEBBFFBD-AA72-4621-FC2E-5BB4141303F5}"/>
              </a:ext>
            </a:extLst>
          </p:cNvPr>
          <p:cNvSpPr>
            <a:spLocks noGrp="1"/>
          </p:cNvSpPr>
          <p:nvPr>
            <p:ph type="title"/>
          </p:nvPr>
        </p:nvSpPr>
        <p:spPr>
          <a:xfrm>
            <a:off x="609764" y="684634"/>
            <a:ext cx="10335603" cy="902461"/>
          </a:xfrm>
        </p:spPr>
        <p:txBody>
          <a:bodyPr anchor="b">
            <a:normAutofit/>
          </a:bodyPr>
          <a:lstStyle/>
          <a:p>
            <a:r>
              <a:rPr lang="en-US" dirty="0"/>
              <a:t>AAE Question</a:t>
            </a:r>
          </a:p>
        </p:txBody>
      </p:sp>
      <p:pic>
        <p:nvPicPr>
          <p:cNvPr id="4" name="Picture 3" descr="A person wearing headphones and sitting at a desk with a computer&#10;&#10;Description automatically generated with low confidence">
            <a:extLst>
              <a:ext uri="{FF2B5EF4-FFF2-40B4-BE49-F238E27FC236}">
                <a16:creationId xmlns:a16="http://schemas.microsoft.com/office/drawing/2014/main" id="{92E879E8-7BF8-4A12-75BD-FDD6FCD2E8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4677" y="1599580"/>
            <a:ext cx="5998107" cy="4007400"/>
          </a:xfrm>
          <a:prstGeom prst="rect">
            <a:avLst/>
          </a:prstGeom>
        </p:spPr>
      </p:pic>
    </p:spTree>
    <p:extLst>
      <p:ext uri="{BB962C8B-B14F-4D97-AF65-F5344CB8AC3E}">
        <p14:creationId xmlns:p14="http://schemas.microsoft.com/office/powerpoint/2010/main" val="1008747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F44C644-852D-4153-93CD-B9386F520637}"/>
              </a:ext>
            </a:extLst>
          </p:cNvPr>
          <p:cNvSpPr>
            <a:spLocks noGrp="1"/>
          </p:cNvSpPr>
          <p:nvPr>
            <p:ph type="body" sz="quarter" idx="14"/>
          </p:nvPr>
        </p:nvSpPr>
        <p:spPr>
          <a:xfrm>
            <a:off x="609601" y="1640754"/>
            <a:ext cx="6994848" cy="4246864"/>
          </a:xfrm>
        </p:spPr>
        <p:txBody>
          <a:bodyPr>
            <a:noAutofit/>
          </a:bodyPr>
          <a:lstStyle/>
          <a:p>
            <a:r>
              <a:rPr lang="en-GB" dirty="0"/>
              <a:t>Educator, author, consultant, executive coach</a:t>
            </a:r>
          </a:p>
          <a:p>
            <a:r>
              <a:rPr lang="en-GB" dirty="0"/>
              <a:t>Taught graduate management and executive education at the Naval Postgraduate School in Monterey, CA for more than 30 years</a:t>
            </a:r>
          </a:p>
          <a:p>
            <a:r>
              <a:rPr lang="en-GB" dirty="0"/>
              <a:t>Specializes in communication, building collaborative capacity, conflict management, and team development</a:t>
            </a:r>
          </a:p>
          <a:p>
            <a:r>
              <a:rPr lang="en-GB" dirty="0"/>
              <a:t>Currently working with private sector organizations and several federal and state agencies</a:t>
            </a:r>
          </a:p>
          <a:p>
            <a:r>
              <a:rPr lang="en-GB" dirty="0"/>
              <a:t>Published more than 60 academic articles, chapters and technical reports; co-author TKI Team Report (2022)</a:t>
            </a:r>
          </a:p>
          <a:p>
            <a:r>
              <a:rPr lang="en-GB" dirty="0"/>
              <a:t>Lives in Monterey, CA</a:t>
            </a:r>
          </a:p>
        </p:txBody>
      </p:sp>
      <p:sp>
        <p:nvSpPr>
          <p:cNvPr id="8" name="Title 7">
            <a:extLst>
              <a:ext uri="{FF2B5EF4-FFF2-40B4-BE49-F238E27FC236}">
                <a16:creationId xmlns:a16="http://schemas.microsoft.com/office/drawing/2014/main" id="{0B2F6170-15B4-4103-8B5F-1CF6433ED7DD}"/>
              </a:ext>
            </a:extLst>
          </p:cNvPr>
          <p:cNvSpPr>
            <a:spLocks noGrp="1"/>
          </p:cNvSpPr>
          <p:nvPr>
            <p:ph type="title"/>
          </p:nvPr>
        </p:nvSpPr>
        <p:spPr/>
        <p:txBody>
          <a:bodyPr/>
          <a:lstStyle/>
          <a:p>
            <a:r>
              <a:rPr lang="en-GB" dirty="0"/>
              <a:t>Gail Fann Thomas, EdD</a:t>
            </a:r>
          </a:p>
        </p:txBody>
      </p:sp>
      <p:sp>
        <p:nvSpPr>
          <p:cNvPr id="12" name="Picture Placeholder 11">
            <a:extLst>
              <a:ext uri="{FF2B5EF4-FFF2-40B4-BE49-F238E27FC236}">
                <a16:creationId xmlns:a16="http://schemas.microsoft.com/office/drawing/2014/main" id="{437B59AB-5FEC-46D3-B921-E7699A0E1511}"/>
              </a:ext>
            </a:extLst>
          </p:cNvPr>
          <p:cNvSpPr>
            <a:spLocks noGrp="1"/>
          </p:cNvSpPr>
          <p:nvPr>
            <p:ph type="pic" sz="quarter" idx="19"/>
          </p:nvPr>
        </p:nvSpPr>
        <p:spPr/>
      </p:sp>
      <p:sp>
        <p:nvSpPr>
          <p:cNvPr id="11" name="Picture Placeholder 10">
            <a:extLst>
              <a:ext uri="{FF2B5EF4-FFF2-40B4-BE49-F238E27FC236}">
                <a16:creationId xmlns:a16="http://schemas.microsoft.com/office/drawing/2014/main" id="{990E0AE6-9C91-494D-A302-C77F1DB7A955}"/>
              </a:ext>
            </a:extLst>
          </p:cNvPr>
          <p:cNvSpPr>
            <a:spLocks noGrp="1"/>
          </p:cNvSpPr>
          <p:nvPr>
            <p:ph type="pic" sz="quarter" idx="17"/>
          </p:nvPr>
        </p:nvSpPr>
        <p:spPr/>
      </p:sp>
      <p:sp>
        <p:nvSpPr>
          <p:cNvPr id="13" name="Picture Placeholder 12">
            <a:extLst>
              <a:ext uri="{FF2B5EF4-FFF2-40B4-BE49-F238E27FC236}">
                <a16:creationId xmlns:a16="http://schemas.microsoft.com/office/drawing/2014/main" id="{77029FA1-774A-45E9-A0F0-6FEE7655FCC7}"/>
              </a:ext>
            </a:extLst>
          </p:cNvPr>
          <p:cNvSpPr>
            <a:spLocks noGrp="1"/>
          </p:cNvSpPr>
          <p:nvPr>
            <p:ph type="pic" sz="quarter" idx="20"/>
          </p:nvPr>
        </p:nvSpPr>
        <p:spPr/>
      </p:sp>
      <p:pic>
        <p:nvPicPr>
          <p:cNvPr id="3" name="Picture 2">
            <a:extLst>
              <a:ext uri="{FF2B5EF4-FFF2-40B4-BE49-F238E27FC236}">
                <a16:creationId xmlns:a16="http://schemas.microsoft.com/office/drawing/2014/main" id="{72AF8095-D115-F8A9-0159-168F46003C0C}"/>
              </a:ext>
            </a:extLst>
          </p:cNvPr>
          <p:cNvPicPr>
            <a:picLocks noChangeAspect="1"/>
          </p:cNvPicPr>
          <p:nvPr/>
        </p:nvPicPr>
        <p:blipFill>
          <a:blip r:embed="rId3"/>
          <a:stretch>
            <a:fillRect/>
          </a:stretch>
        </p:blipFill>
        <p:spPr>
          <a:xfrm>
            <a:off x="8591341" y="0"/>
            <a:ext cx="3588858" cy="6858000"/>
          </a:xfrm>
          <a:prstGeom prst="rect">
            <a:avLst/>
          </a:prstGeom>
        </p:spPr>
      </p:pic>
    </p:spTree>
    <p:extLst>
      <p:ext uri="{BB962C8B-B14F-4D97-AF65-F5344CB8AC3E}">
        <p14:creationId xmlns:p14="http://schemas.microsoft.com/office/powerpoint/2010/main" val="4084599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4EFEC-844A-A5DF-118A-7765C0F7DF8B}"/>
              </a:ext>
            </a:extLst>
          </p:cNvPr>
          <p:cNvSpPr>
            <a:spLocks noGrp="1"/>
          </p:cNvSpPr>
          <p:nvPr>
            <p:ph type="title"/>
          </p:nvPr>
        </p:nvSpPr>
        <p:spPr/>
        <p:txBody>
          <a:bodyPr/>
          <a:lstStyle/>
          <a:p>
            <a:r>
              <a:rPr lang="en-US" dirty="0"/>
              <a:t>Conflict management for Millennials, Gen X and Baby Boomers*</a:t>
            </a:r>
          </a:p>
        </p:txBody>
      </p:sp>
      <p:sp>
        <p:nvSpPr>
          <p:cNvPr id="5" name="Slide Number Placeholder 4">
            <a:extLst>
              <a:ext uri="{FF2B5EF4-FFF2-40B4-BE49-F238E27FC236}">
                <a16:creationId xmlns:a16="http://schemas.microsoft.com/office/drawing/2014/main" id="{733ED969-C75D-7FF6-71BC-92E4F9E63D68}"/>
              </a:ext>
            </a:extLst>
          </p:cNvPr>
          <p:cNvSpPr>
            <a:spLocks noGrp="1"/>
          </p:cNvSpPr>
          <p:nvPr>
            <p:ph type="sldNum" sz="quarter" idx="4294967295"/>
          </p:nvPr>
        </p:nvSpPr>
        <p:spPr>
          <a:xfrm>
            <a:off x="9448800" y="6356350"/>
            <a:ext cx="2743200" cy="365125"/>
          </a:xfrm>
        </p:spPr>
        <p:txBody>
          <a:bodyPr/>
          <a:lstStyle/>
          <a:p>
            <a:pPr>
              <a:defRPr/>
            </a:pPr>
            <a:fld id="{DF855F4A-39AA-47A4-BDEA-7D5D4AA18EEF}" type="slidenum">
              <a:rPr lang="en-US" smtClean="0"/>
              <a:pPr>
                <a:defRPr/>
              </a:pPr>
              <a:t>30</a:t>
            </a:fld>
            <a:endParaRPr lang="en-US" dirty="0"/>
          </a:p>
        </p:txBody>
      </p:sp>
      <p:sp>
        <p:nvSpPr>
          <p:cNvPr id="3" name="TextBox 2">
            <a:extLst>
              <a:ext uri="{FF2B5EF4-FFF2-40B4-BE49-F238E27FC236}">
                <a16:creationId xmlns:a16="http://schemas.microsoft.com/office/drawing/2014/main" id="{7000D3C5-D9DE-8784-7EDD-59367DED1687}"/>
              </a:ext>
            </a:extLst>
          </p:cNvPr>
          <p:cNvSpPr txBox="1"/>
          <p:nvPr/>
        </p:nvSpPr>
        <p:spPr>
          <a:xfrm>
            <a:off x="609763" y="6414447"/>
            <a:ext cx="5805564" cy="307777"/>
          </a:xfrm>
          <a:prstGeom prst="rect">
            <a:avLst/>
          </a:prstGeom>
          <a:noFill/>
        </p:spPr>
        <p:txBody>
          <a:bodyPr wrap="none" rtlCol="0">
            <a:spAutoFit/>
          </a:bodyPr>
          <a:lstStyle/>
          <a:p>
            <a:r>
              <a:rPr lang="en-US" sz="1400" dirty="0"/>
              <a:t>Source: C.P. LeMay, </a:t>
            </a:r>
            <a:r>
              <a:rPr lang="en-US" sz="1400" i="1" dirty="0"/>
              <a:t>Millennials and Conflict in the Workplace</a:t>
            </a:r>
            <a:r>
              <a:rPr lang="en-US" sz="1400" dirty="0"/>
              <a:t>, 2023  </a:t>
            </a:r>
          </a:p>
        </p:txBody>
      </p:sp>
      <p:graphicFrame>
        <p:nvGraphicFramePr>
          <p:cNvPr id="4" name="Table 6">
            <a:extLst>
              <a:ext uri="{FF2B5EF4-FFF2-40B4-BE49-F238E27FC236}">
                <a16:creationId xmlns:a16="http://schemas.microsoft.com/office/drawing/2014/main" id="{8B87BB88-4F89-8FF2-F725-5A62FF86F1DD}"/>
              </a:ext>
            </a:extLst>
          </p:cNvPr>
          <p:cNvGraphicFramePr>
            <a:graphicFrameLocks noGrp="1"/>
          </p:cNvGraphicFramePr>
          <p:nvPr>
            <p:extLst>
              <p:ext uri="{D42A27DB-BD31-4B8C-83A1-F6EECF244321}">
                <p14:modId xmlns:p14="http://schemas.microsoft.com/office/powerpoint/2010/main" val="4170389755"/>
              </p:ext>
            </p:extLst>
          </p:nvPr>
        </p:nvGraphicFramePr>
        <p:xfrm>
          <a:off x="609763" y="2261866"/>
          <a:ext cx="10444924" cy="3442896"/>
        </p:xfrm>
        <a:graphic>
          <a:graphicData uri="http://schemas.openxmlformats.org/drawingml/2006/table">
            <a:tbl>
              <a:tblPr firstRow="1" bandRow="1">
                <a:tableStyleId>{7DF18680-E054-41AD-8BC1-D1AEF772440D}</a:tableStyleId>
              </a:tblPr>
              <a:tblGrid>
                <a:gridCol w="2379097">
                  <a:extLst>
                    <a:ext uri="{9D8B030D-6E8A-4147-A177-3AD203B41FA5}">
                      <a16:colId xmlns:a16="http://schemas.microsoft.com/office/drawing/2014/main" val="802860801"/>
                    </a:ext>
                  </a:extLst>
                </a:gridCol>
                <a:gridCol w="8065827">
                  <a:extLst>
                    <a:ext uri="{9D8B030D-6E8A-4147-A177-3AD203B41FA5}">
                      <a16:colId xmlns:a16="http://schemas.microsoft.com/office/drawing/2014/main" val="1119420429"/>
                    </a:ext>
                  </a:extLst>
                </a:gridCol>
              </a:tblGrid>
              <a:tr h="573816">
                <a:tc>
                  <a:txBody>
                    <a:bodyPr/>
                    <a:lstStyle/>
                    <a:p>
                      <a:r>
                        <a:rPr lang="en-US" dirty="0"/>
                        <a:t>Conflict mode</a:t>
                      </a:r>
                    </a:p>
                  </a:txBody>
                  <a:tcPr/>
                </a:tc>
                <a:tc>
                  <a:txBody>
                    <a:bodyPr/>
                    <a:lstStyle/>
                    <a:p>
                      <a:r>
                        <a:rPr lang="en-US" dirty="0"/>
                        <a:t>Generational differences</a:t>
                      </a:r>
                    </a:p>
                  </a:txBody>
                  <a:tcPr/>
                </a:tc>
                <a:extLst>
                  <a:ext uri="{0D108BD9-81ED-4DB2-BD59-A6C34878D82A}">
                    <a16:rowId xmlns:a16="http://schemas.microsoft.com/office/drawing/2014/main" val="3565372917"/>
                  </a:ext>
                </a:extLst>
              </a:tr>
              <a:tr h="573816">
                <a:tc>
                  <a:txBody>
                    <a:bodyPr/>
                    <a:lstStyle/>
                    <a:p>
                      <a:r>
                        <a:rPr lang="en-US" dirty="0"/>
                        <a:t>Accommodating</a:t>
                      </a:r>
                    </a:p>
                  </a:txBody>
                  <a:tcPr/>
                </a:tc>
                <a:tc>
                  <a:txBody>
                    <a:bodyPr/>
                    <a:lstStyle/>
                    <a:p>
                      <a:r>
                        <a:rPr lang="en-US" dirty="0"/>
                        <a:t>Millennials more likely than Gen X and Baby Boomers</a:t>
                      </a:r>
                    </a:p>
                  </a:txBody>
                  <a:tcPr/>
                </a:tc>
                <a:extLst>
                  <a:ext uri="{0D108BD9-81ED-4DB2-BD59-A6C34878D82A}">
                    <a16:rowId xmlns:a16="http://schemas.microsoft.com/office/drawing/2014/main" val="3888156459"/>
                  </a:ext>
                </a:extLst>
              </a:tr>
              <a:tr h="573816">
                <a:tc>
                  <a:txBody>
                    <a:bodyPr/>
                    <a:lstStyle/>
                    <a:p>
                      <a:r>
                        <a:rPr lang="en-US" dirty="0"/>
                        <a:t>Avoiding</a:t>
                      </a:r>
                    </a:p>
                  </a:txBody>
                  <a:tcPr/>
                </a:tc>
                <a:tc>
                  <a:txBody>
                    <a:bodyPr/>
                    <a:lstStyle/>
                    <a:p>
                      <a:r>
                        <a:rPr lang="en-US" dirty="0"/>
                        <a:t>Gen X less likely, Baby Boomers more likely</a:t>
                      </a:r>
                    </a:p>
                  </a:txBody>
                  <a:tcPr/>
                </a:tc>
                <a:extLst>
                  <a:ext uri="{0D108BD9-81ED-4DB2-BD59-A6C34878D82A}">
                    <a16:rowId xmlns:a16="http://schemas.microsoft.com/office/drawing/2014/main" val="1375796825"/>
                  </a:ext>
                </a:extLst>
              </a:tr>
              <a:tr h="573816">
                <a:tc>
                  <a:txBody>
                    <a:bodyPr/>
                    <a:lstStyle/>
                    <a:p>
                      <a:r>
                        <a:rPr lang="en-US" dirty="0"/>
                        <a:t>Competing</a:t>
                      </a:r>
                    </a:p>
                  </a:txBody>
                  <a:tcPr/>
                </a:tc>
                <a:tc>
                  <a:txBody>
                    <a:bodyPr/>
                    <a:lstStyle/>
                    <a:p>
                      <a:r>
                        <a:rPr lang="en-US" dirty="0"/>
                        <a:t>Millennials more likely, Gen Xers more likely; Boomers less likely</a:t>
                      </a:r>
                    </a:p>
                  </a:txBody>
                  <a:tcPr/>
                </a:tc>
                <a:extLst>
                  <a:ext uri="{0D108BD9-81ED-4DB2-BD59-A6C34878D82A}">
                    <a16:rowId xmlns:a16="http://schemas.microsoft.com/office/drawing/2014/main" val="834922545"/>
                  </a:ext>
                </a:extLst>
              </a:tr>
              <a:tr h="573816">
                <a:tc>
                  <a:txBody>
                    <a:bodyPr/>
                    <a:lstStyle/>
                    <a:p>
                      <a:r>
                        <a:rPr lang="en-US" dirty="0"/>
                        <a:t>Collaborating</a:t>
                      </a:r>
                    </a:p>
                  </a:txBody>
                  <a:tcPr/>
                </a:tc>
                <a:tc>
                  <a:txBody>
                    <a:bodyPr/>
                    <a:lstStyle/>
                    <a:p>
                      <a:r>
                        <a:rPr lang="en-US" dirty="0"/>
                        <a:t>Millennials less likely, Gen Xers less likely, Boomers more likely</a:t>
                      </a:r>
                    </a:p>
                  </a:txBody>
                  <a:tcPr/>
                </a:tc>
                <a:extLst>
                  <a:ext uri="{0D108BD9-81ED-4DB2-BD59-A6C34878D82A}">
                    <a16:rowId xmlns:a16="http://schemas.microsoft.com/office/drawing/2014/main" val="1885969201"/>
                  </a:ext>
                </a:extLst>
              </a:tr>
              <a:tr h="573816">
                <a:tc>
                  <a:txBody>
                    <a:bodyPr/>
                    <a:lstStyle/>
                    <a:p>
                      <a:r>
                        <a:rPr lang="en-US" dirty="0"/>
                        <a:t>Compromising</a:t>
                      </a:r>
                    </a:p>
                  </a:txBody>
                  <a:tcPr/>
                </a:tc>
                <a:tc>
                  <a:txBody>
                    <a:bodyPr/>
                    <a:lstStyle/>
                    <a:p>
                      <a:r>
                        <a:rPr lang="en-US" dirty="0"/>
                        <a:t>Gen Xers more likely; Boomers less likely</a:t>
                      </a:r>
                    </a:p>
                  </a:txBody>
                  <a:tcPr/>
                </a:tc>
                <a:extLst>
                  <a:ext uri="{0D108BD9-81ED-4DB2-BD59-A6C34878D82A}">
                    <a16:rowId xmlns:a16="http://schemas.microsoft.com/office/drawing/2014/main" val="3067321118"/>
                  </a:ext>
                </a:extLst>
              </a:tr>
            </a:tbl>
          </a:graphicData>
        </a:graphic>
      </p:graphicFrame>
      <p:sp>
        <p:nvSpPr>
          <p:cNvPr id="7" name="TextBox 6">
            <a:extLst>
              <a:ext uri="{FF2B5EF4-FFF2-40B4-BE49-F238E27FC236}">
                <a16:creationId xmlns:a16="http://schemas.microsoft.com/office/drawing/2014/main" id="{5B1A2407-F8AE-5E3D-BFB1-FB4DA7917429}"/>
              </a:ext>
            </a:extLst>
          </p:cNvPr>
          <p:cNvSpPr txBox="1"/>
          <p:nvPr/>
        </p:nvSpPr>
        <p:spPr>
          <a:xfrm>
            <a:off x="614146" y="5759351"/>
            <a:ext cx="3632982" cy="276999"/>
          </a:xfrm>
          <a:prstGeom prst="rect">
            <a:avLst/>
          </a:prstGeom>
          <a:noFill/>
        </p:spPr>
        <p:txBody>
          <a:bodyPr wrap="none" rtlCol="0">
            <a:spAutoFit/>
          </a:bodyPr>
          <a:lstStyle/>
          <a:p>
            <a:r>
              <a:rPr lang="en-US" sz="1200" dirty="0"/>
              <a:t>*Multi-method study, TKI data, 2006, 2012, 2018</a:t>
            </a:r>
          </a:p>
        </p:txBody>
      </p:sp>
    </p:spTree>
    <p:extLst>
      <p:ext uri="{BB962C8B-B14F-4D97-AF65-F5344CB8AC3E}">
        <p14:creationId xmlns:p14="http://schemas.microsoft.com/office/powerpoint/2010/main" val="390317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6248400" y="5562600"/>
            <a:ext cx="1219200" cy="45720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248400" y="5410200"/>
            <a:ext cx="1066800" cy="6096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US" dirty="0"/>
              <a:t>Conflict Handling Style Means and Organizational Level</a:t>
            </a:r>
            <a:endParaRPr lang="en-US" sz="3100" dirty="0"/>
          </a:p>
        </p:txBody>
      </p:sp>
      <p:sp>
        <p:nvSpPr>
          <p:cNvPr id="5" name="Slide Number Placeholder 4"/>
          <p:cNvSpPr>
            <a:spLocks noGrp="1"/>
          </p:cNvSpPr>
          <p:nvPr>
            <p:ph type="sldNum" sz="quarter" idx="4294967295"/>
          </p:nvPr>
        </p:nvSpPr>
        <p:spPr>
          <a:xfrm>
            <a:off x="9448800" y="6356350"/>
            <a:ext cx="2743200" cy="365125"/>
          </a:xfrm>
        </p:spPr>
        <p:txBody>
          <a:bodyPr/>
          <a:lstStyle/>
          <a:p>
            <a:pPr>
              <a:defRPr/>
            </a:pPr>
            <a:fld id="{DF855F4A-39AA-47A4-BDEA-7D5D4AA18EEF}" type="slidenum">
              <a:rPr lang="en-US" smtClean="0"/>
              <a:pPr>
                <a:defRPr/>
              </a:pPr>
              <a:t>31</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553458" y="1231297"/>
            <a:ext cx="7772400" cy="5109346"/>
          </a:xfrm>
          <a:prstGeom prst="rect">
            <a:avLst/>
          </a:prstGeom>
          <a:noFill/>
          <a:ln w="9525">
            <a:noFill/>
            <a:miter lim="800000"/>
            <a:headEnd/>
            <a:tailEnd/>
          </a:ln>
        </p:spPr>
      </p:pic>
      <p:sp>
        <p:nvSpPr>
          <p:cNvPr id="7" name="TextBox 6"/>
          <p:cNvSpPr txBox="1"/>
          <p:nvPr/>
        </p:nvSpPr>
        <p:spPr>
          <a:xfrm flipH="1">
            <a:off x="186090" y="6403141"/>
            <a:ext cx="8712250" cy="276999"/>
          </a:xfrm>
          <a:prstGeom prst="rect">
            <a:avLst/>
          </a:prstGeom>
          <a:noFill/>
        </p:spPr>
        <p:txBody>
          <a:bodyPr wrap="square" rtlCol="0">
            <a:spAutoFit/>
          </a:bodyPr>
          <a:lstStyle/>
          <a:p>
            <a:r>
              <a:rPr lang="en-US" sz="1200" dirty="0"/>
              <a:t>Source: K.W. Thomas, G.F. Thomas, &amp; N. Schaubhut, Conflict Styles of Men and Women, 2008</a:t>
            </a:r>
          </a:p>
        </p:txBody>
      </p:sp>
    </p:spTree>
    <p:extLst>
      <p:ext uri="{BB962C8B-B14F-4D97-AF65-F5344CB8AC3E}">
        <p14:creationId xmlns:p14="http://schemas.microsoft.com/office/powerpoint/2010/main" val="732099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6223A5-87D4-33E5-34F7-A71C67BCFA21}"/>
              </a:ext>
            </a:extLst>
          </p:cNvPr>
          <p:cNvSpPr>
            <a:spLocks noGrp="1"/>
          </p:cNvSpPr>
          <p:nvPr>
            <p:ph type="body" sz="quarter" idx="10"/>
          </p:nvPr>
        </p:nvSpPr>
        <p:spPr>
          <a:xfrm>
            <a:off x="609763" y="2605196"/>
            <a:ext cx="10335603" cy="2444477"/>
          </a:xfrm>
        </p:spPr>
        <p:txBody>
          <a:bodyPr/>
          <a:lstStyle/>
          <a:p>
            <a:r>
              <a:rPr lang="en-US" dirty="0"/>
              <a:t>The Four Intrinsic Rewards (key to employee engagement)</a:t>
            </a:r>
          </a:p>
          <a:p>
            <a:pPr lvl="1"/>
            <a:r>
              <a:rPr lang="en-US" dirty="0"/>
              <a:t>Sense of choice</a:t>
            </a:r>
          </a:p>
          <a:p>
            <a:pPr lvl="1"/>
            <a:r>
              <a:rPr lang="en-US" dirty="0"/>
              <a:t>A sense of competence</a:t>
            </a:r>
          </a:p>
          <a:p>
            <a:pPr lvl="1"/>
            <a:r>
              <a:rPr lang="en-US" dirty="0"/>
              <a:t>A sense of meaningfulness</a:t>
            </a:r>
          </a:p>
          <a:p>
            <a:pPr lvl="1"/>
            <a:r>
              <a:rPr lang="en-US" dirty="0"/>
              <a:t>A sense of progress</a:t>
            </a:r>
          </a:p>
        </p:txBody>
      </p:sp>
      <p:sp>
        <p:nvSpPr>
          <p:cNvPr id="3" name="Title 2">
            <a:extLst>
              <a:ext uri="{FF2B5EF4-FFF2-40B4-BE49-F238E27FC236}">
                <a16:creationId xmlns:a16="http://schemas.microsoft.com/office/drawing/2014/main" id="{AEF4C7FF-BA9F-BF56-0564-70E12AD25089}"/>
              </a:ext>
            </a:extLst>
          </p:cNvPr>
          <p:cNvSpPr>
            <a:spLocks noGrp="1"/>
          </p:cNvSpPr>
          <p:nvPr>
            <p:ph type="title"/>
          </p:nvPr>
        </p:nvSpPr>
        <p:spPr/>
        <p:txBody>
          <a:bodyPr/>
          <a:lstStyle/>
          <a:p>
            <a:r>
              <a:rPr lang="en-US" dirty="0"/>
              <a:t>Consider differences in intrinsic motivation across the generations to manage intergenerational conflict</a:t>
            </a:r>
          </a:p>
        </p:txBody>
      </p:sp>
      <p:sp>
        <p:nvSpPr>
          <p:cNvPr id="4" name="TextBox 3">
            <a:extLst>
              <a:ext uri="{FF2B5EF4-FFF2-40B4-BE49-F238E27FC236}">
                <a16:creationId xmlns:a16="http://schemas.microsoft.com/office/drawing/2014/main" id="{B3CEF963-80B4-B312-247F-59A45E955524}"/>
              </a:ext>
            </a:extLst>
          </p:cNvPr>
          <p:cNvSpPr txBox="1"/>
          <p:nvPr/>
        </p:nvSpPr>
        <p:spPr>
          <a:xfrm>
            <a:off x="839337" y="5595582"/>
            <a:ext cx="3879845" cy="276999"/>
          </a:xfrm>
          <a:prstGeom prst="rect">
            <a:avLst/>
          </a:prstGeom>
          <a:noFill/>
        </p:spPr>
        <p:txBody>
          <a:bodyPr wrap="none" rtlCol="0">
            <a:spAutoFit/>
          </a:bodyPr>
          <a:lstStyle/>
          <a:p>
            <a:r>
              <a:rPr lang="en-US" sz="1200" dirty="0"/>
              <a:t>Source:  </a:t>
            </a:r>
            <a:r>
              <a:rPr lang="en-US" sz="1200" i="1" dirty="0"/>
              <a:t>K. Thomas, Intrinsic Motivation at Work</a:t>
            </a:r>
            <a:r>
              <a:rPr lang="en-US" sz="1200" dirty="0"/>
              <a:t>, 2009</a:t>
            </a:r>
          </a:p>
        </p:txBody>
      </p:sp>
    </p:spTree>
    <p:extLst>
      <p:ext uri="{BB962C8B-B14F-4D97-AF65-F5344CB8AC3E}">
        <p14:creationId xmlns:p14="http://schemas.microsoft.com/office/powerpoint/2010/main" val="1195313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3CACFD-0DFA-888E-B06C-E5AEBD90FD84}"/>
              </a:ext>
            </a:extLst>
          </p:cNvPr>
          <p:cNvSpPr>
            <a:spLocks noGrp="1"/>
          </p:cNvSpPr>
          <p:nvPr>
            <p:ph type="body" sz="quarter" idx="10"/>
          </p:nvPr>
        </p:nvSpPr>
        <p:spPr>
          <a:xfrm>
            <a:off x="609764" y="2072932"/>
            <a:ext cx="4555090" cy="2068513"/>
          </a:xfrm>
        </p:spPr>
        <p:txBody>
          <a:bodyPr>
            <a:noAutofit/>
          </a:bodyPr>
          <a:lstStyle/>
          <a:p>
            <a:r>
              <a:rPr lang="en-US" dirty="0"/>
              <a:t>How do I manage conflict with my boss?</a:t>
            </a:r>
          </a:p>
        </p:txBody>
      </p:sp>
      <p:sp>
        <p:nvSpPr>
          <p:cNvPr id="2" name="Title 1">
            <a:extLst>
              <a:ext uri="{FF2B5EF4-FFF2-40B4-BE49-F238E27FC236}">
                <a16:creationId xmlns:a16="http://schemas.microsoft.com/office/drawing/2014/main" id="{EEBBFFBD-AA72-4621-FC2E-5BB4141303F5}"/>
              </a:ext>
            </a:extLst>
          </p:cNvPr>
          <p:cNvSpPr>
            <a:spLocks noGrp="1"/>
          </p:cNvSpPr>
          <p:nvPr>
            <p:ph type="title"/>
          </p:nvPr>
        </p:nvSpPr>
        <p:spPr>
          <a:xfrm>
            <a:off x="609764" y="684634"/>
            <a:ext cx="10335603" cy="902461"/>
          </a:xfrm>
        </p:spPr>
        <p:txBody>
          <a:bodyPr anchor="b">
            <a:normAutofit/>
          </a:bodyPr>
          <a:lstStyle/>
          <a:p>
            <a:r>
              <a:rPr lang="en-US" dirty="0"/>
              <a:t>AAE Question</a:t>
            </a:r>
          </a:p>
        </p:txBody>
      </p:sp>
      <p:pic>
        <p:nvPicPr>
          <p:cNvPr id="6" name="Picture 2" descr="Confident young businessman typing while using desktop PC at home office. Male professional is working while sitting at table. He is in an apartment at dusk.">
            <a:extLst>
              <a:ext uri="{FF2B5EF4-FFF2-40B4-BE49-F238E27FC236}">
                <a16:creationId xmlns:a16="http://schemas.microsoft.com/office/drawing/2014/main" id="{1D27BDA5-F983-487F-9216-A2BDAFB704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66" r="35364" b="6725"/>
          <a:stretch/>
        </p:blipFill>
        <p:spPr bwMode="auto">
          <a:xfrm>
            <a:off x="5657898" y="1041990"/>
            <a:ext cx="6034369" cy="4774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662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E0CFAED-6853-1491-2E6D-25E330F76D40}"/>
              </a:ext>
            </a:extLst>
          </p:cNvPr>
          <p:cNvSpPr>
            <a:spLocks noGrp="1"/>
          </p:cNvSpPr>
          <p:nvPr>
            <p:ph type="body" sz="quarter" idx="10"/>
          </p:nvPr>
        </p:nvSpPr>
        <p:spPr>
          <a:xfrm>
            <a:off x="609763" y="1556950"/>
            <a:ext cx="6007605" cy="4646561"/>
          </a:xfrm>
        </p:spPr>
        <p:txBody>
          <a:bodyPr/>
          <a:lstStyle/>
          <a:p>
            <a:r>
              <a:rPr lang="en-US" dirty="0"/>
              <a:t>Resource allocation</a:t>
            </a:r>
          </a:p>
          <a:p>
            <a:r>
              <a:rPr lang="en-US" dirty="0"/>
              <a:t>Salary/bonuses</a:t>
            </a:r>
          </a:p>
          <a:p>
            <a:r>
              <a:rPr lang="en-US" dirty="0"/>
              <a:t>Roles and responsibilities</a:t>
            </a:r>
          </a:p>
          <a:p>
            <a:r>
              <a:rPr lang="en-US" dirty="0"/>
              <a:t>Communication methods</a:t>
            </a:r>
          </a:p>
          <a:p>
            <a:r>
              <a:rPr lang="en-US" dirty="0"/>
              <a:t>Policy implementation</a:t>
            </a:r>
          </a:p>
          <a:p>
            <a:r>
              <a:rPr lang="en-US" dirty="0"/>
              <a:t>Amount of personal information shared</a:t>
            </a:r>
          </a:p>
          <a:p>
            <a:r>
              <a:rPr lang="en-US" dirty="0"/>
              <a:t>Work/life boundaries</a:t>
            </a:r>
          </a:p>
          <a:p>
            <a:r>
              <a:rPr lang="en-US" dirty="0"/>
              <a:t>Amount and type of feedback provided </a:t>
            </a:r>
          </a:p>
          <a:p>
            <a:endParaRPr lang="en-US" dirty="0"/>
          </a:p>
        </p:txBody>
      </p:sp>
      <p:sp>
        <p:nvSpPr>
          <p:cNvPr id="6" name="Title 5"/>
          <p:cNvSpPr>
            <a:spLocks noGrp="1"/>
          </p:cNvSpPr>
          <p:nvPr>
            <p:ph type="title"/>
          </p:nvPr>
        </p:nvSpPr>
        <p:spPr>
          <a:solidFill>
            <a:schemeClr val="bg1"/>
          </a:solidFill>
        </p:spPr>
        <p:txBody>
          <a:bodyPr>
            <a:normAutofit/>
          </a:bodyPr>
          <a:lstStyle/>
          <a:p>
            <a:r>
              <a:rPr lang="en-US" sz="3200" dirty="0"/>
              <a:t>Examples of conflict you might face with your boss</a:t>
            </a:r>
          </a:p>
        </p:txBody>
      </p:sp>
      <p:sp>
        <p:nvSpPr>
          <p:cNvPr id="4" name="Slide Number Placeholder 4"/>
          <p:cNvSpPr>
            <a:spLocks noGrp="1"/>
          </p:cNvSpPr>
          <p:nvPr>
            <p:ph type="sldNum" sz="quarter" idx="4294967295"/>
          </p:nvPr>
        </p:nvSpPr>
        <p:spPr>
          <a:xfrm>
            <a:off x="9448800" y="6356350"/>
            <a:ext cx="2743200" cy="365125"/>
          </a:xfrm>
        </p:spPr>
        <p:txBody>
          <a:bodyPr/>
          <a:lstStyle/>
          <a:p>
            <a:fld id="{10EA4DB5-F000-4628-920F-403409E6F596}" type="slidenum">
              <a:rPr lang="en-US"/>
              <a:pPr/>
              <a:t>34</a:t>
            </a:fld>
            <a:endParaRPr lang="en-US" dirty="0"/>
          </a:p>
        </p:txBody>
      </p:sp>
    </p:spTree>
    <p:extLst>
      <p:ext uri="{BB962C8B-B14F-4D97-AF65-F5344CB8AC3E}">
        <p14:creationId xmlns:p14="http://schemas.microsoft.com/office/powerpoint/2010/main" val="292968461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A55983-15E8-A316-09CE-7C086E201C84}"/>
              </a:ext>
            </a:extLst>
          </p:cNvPr>
          <p:cNvSpPr>
            <a:spLocks noGrp="1"/>
          </p:cNvSpPr>
          <p:nvPr>
            <p:ph type="body" sz="quarter" idx="10"/>
          </p:nvPr>
        </p:nvSpPr>
        <p:spPr/>
        <p:txBody>
          <a:bodyPr/>
          <a:lstStyle/>
          <a:p>
            <a:r>
              <a:rPr lang="en-US" dirty="0"/>
              <a:t>Fear of retaliation</a:t>
            </a:r>
          </a:p>
          <a:p>
            <a:r>
              <a:rPr lang="en-US" dirty="0"/>
              <a:t>Managers’ insecurities</a:t>
            </a:r>
          </a:p>
          <a:p>
            <a:r>
              <a:rPr lang="en-US" dirty="0"/>
              <a:t>Managers’ apathy</a:t>
            </a:r>
          </a:p>
          <a:p>
            <a:r>
              <a:rPr lang="en-US" dirty="0"/>
              <a:t>Fear of intimidation</a:t>
            </a:r>
          </a:p>
          <a:p>
            <a:r>
              <a:rPr lang="en-US" dirty="0"/>
              <a:t>Hostile work environment</a:t>
            </a:r>
          </a:p>
          <a:p>
            <a:r>
              <a:rPr lang="en-US" dirty="0"/>
              <a:t>Lack of access to the boss</a:t>
            </a:r>
          </a:p>
          <a:p>
            <a:r>
              <a:rPr lang="en-US" dirty="0"/>
              <a:t>Fear of poor performance evaluations</a:t>
            </a:r>
          </a:p>
          <a:p>
            <a:r>
              <a:rPr lang="en-US" dirty="0"/>
              <a:t>Fear of job loss</a:t>
            </a:r>
          </a:p>
        </p:txBody>
      </p:sp>
      <p:sp>
        <p:nvSpPr>
          <p:cNvPr id="2" name="Title 1">
            <a:extLst>
              <a:ext uri="{FF2B5EF4-FFF2-40B4-BE49-F238E27FC236}">
                <a16:creationId xmlns:a16="http://schemas.microsoft.com/office/drawing/2014/main" id="{C9AD04C9-C5AF-18D3-BB23-F43D7E179071}"/>
              </a:ext>
            </a:extLst>
          </p:cNvPr>
          <p:cNvSpPr>
            <a:spLocks noGrp="1"/>
          </p:cNvSpPr>
          <p:nvPr>
            <p:ph type="title"/>
          </p:nvPr>
        </p:nvSpPr>
        <p:spPr/>
        <p:txBody>
          <a:bodyPr>
            <a:normAutofit fontScale="90000"/>
          </a:bodyPr>
          <a:lstStyle/>
          <a:p>
            <a:r>
              <a:rPr lang="en-US" dirty="0"/>
              <a:t>What makes it difficult to express disagreements with your boss?</a:t>
            </a:r>
          </a:p>
        </p:txBody>
      </p:sp>
      <p:sp>
        <p:nvSpPr>
          <p:cNvPr id="8" name="Slide Number Placeholder 7">
            <a:extLst>
              <a:ext uri="{FF2B5EF4-FFF2-40B4-BE49-F238E27FC236}">
                <a16:creationId xmlns:a16="http://schemas.microsoft.com/office/drawing/2014/main" id="{BF050A4B-068E-AFDB-5465-55890FCFCA3D}"/>
              </a:ext>
            </a:extLst>
          </p:cNvPr>
          <p:cNvSpPr>
            <a:spLocks noGrp="1"/>
          </p:cNvSpPr>
          <p:nvPr>
            <p:ph type="sldNum" sz="quarter" idx="4294967295"/>
          </p:nvPr>
        </p:nvSpPr>
        <p:spPr>
          <a:xfrm>
            <a:off x="9448800" y="6356350"/>
            <a:ext cx="2743200" cy="365125"/>
          </a:xfrm>
        </p:spPr>
        <p:txBody>
          <a:bodyPr/>
          <a:lstStyle/>
          <a:p>
            <a:pPr>
              <a:defRPr/>
            </a:pPr>
            <a:fld id="{9481A137-A131-424E-A56E-08B7A44D79EC}" type="slidenum">
              <a:rPr lang="en-US" smtClean="0"/>
              <a:pPr>
                <a:defRPr/>
              </a:pPr>
              <a:t>35</a:t>
            </a:fld>
            <a:endParaRPr lang="en-US" dirty="0"/>
          </a:p>
        </p:txBody>
      </p:sp>
    </p:spTree>
    <p:extLst>
      <p:ext uri="{BB962C8B-B14F-4D97-AF65-F5344CB8AC3E}">
        <p14:creationId xmlns:p14="http://schemas.microsoft.com/office/powerpoint/2010/main" val="2679093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9FFDED-83B8-B1AD-DF07-2796206A978C}"/>
              </a:ext>
            </a:extLst>
          </p:cNvPr>
          <p:cNvSpPr>
            <a:spLocks noGrp="1"/>
          </p:cNvSpPr>
          <p:nvPr>
            <p:ph type="body" sz="quarter" idx="10"/>
          </p:nvPr>
        </p:nvSpPr>
        <p:spPr>
          <a:xfrm>
            <a:off x="609763" y="1622553"/>
            <a:ext cx="10335603" cy="3862042"/>
          </a:xfrm>
        </p:spPr>
        <p:txBody>
          <a:bodyPr/>
          <a:lstStyle/>
          <a:p>
            <a:r>
              <a:rPr lang="en-US" dirty="0"/>
              <a:t>Describe challenges to upward communication</a:t>
            </a:r>
          </a:p>
          <a:p>
            <a:r>
              <a:rPr lang="en-US" dirty="0"/>
              <a:t>Determine your boss’s and your goals, strengths, weaknesses, and personal styles</a:t>
            </a:r>
          </a:p>
          <a:p>
            <a:pPr lvl="1"/>
            <a:r>
              <a:rPr lang="en-US" dirty="0"/>
              <a:t>conflict-handling preferences, communication styles, pressures</a:t>
            </a:r>
          </a:p>
          <a:p>
            <a:r>
              <a:rPr lang="en-US" dirty="0"/>
              <a:t>Identify actions to maintain and develop the relationship with your boss</a:t>
            </a:r>
          </a:p>
          <a:p>
            <a:pPr lvl="1"/>
            <a:r>
              <a:rPr lang="en-US" dirty="0"/>
              <a:t>think of ways that you can mutually support one another, suggest conflict processes (appropriate for the task) that can improve boss/direct report effectiveness</a:t>
            </a:r>
          </a:p>
          <a:p>
            <a:pPr lvl="1"/>
            <a:r>
              <a:rPr lang="en-US" dirty="0"/>
              <a:t>if possible, schedule regular times to talk about the way you are working together and what you both might do to improve the relationship (communication styles, conflict preferences, etc.), identify situations where you and your boss seem to get stuck, use assessment data and leader development plans to guide discussions</a:t>
            </a:r>
          </a:p>
          <a:p>
            <a:endParaRPr lang="en-US" dirty="0"/>
          </a:p>
        </p:txBody>
      </p:sp>
      <p:sp>
        <p:nvSpPr>
          <p:cNvPr id="3" name="Title 2">
            <a:extLst>
              <a:ext uri="{FF2B5EF4-FFF2-40B4-BE49-F238E27FC236}">
                <a16:creationId xmlns:a16="http://schemas.microsoft.com/office/drawing/2014/main" id="{059241C8-FFBD-7FEB-CB8A-5B4299A669D2}"/>
              </a:ext>
            </a:extLst>
          </p:cNvPr>
          <p:cNvSpPr>
            <a:spLocks noGrp="1"/>
          </p:cNvSpPr>
          <p:nvPr>
            <p:ph type="title"/>
          </p:nvPr>
        </p:nvSpPr>
        <p:spPr/>
        <p:txBody>
          <a:bodyPr/>
          <a:lstStyle/>
          <a:p>
            <a:pPr algn="ctr"/>
            <a:r>
              <a:rPr lang="en-US" dirty="0"/>
              <a:t>Suggestions for managing conflict with your boss</a:t>
            </a:r>
            <a:br>
              <a:rPr lang="en-US" dirty="0"/>
            </a:br>
            <a:r>
              <a:rPr lang="en-US" sz="1600" dirty="0"/>
              <a:t>(adjust based on level of trust and psychological safety)</a:t>
            </a:r>
            <a:br>
              <a:rPr lang="en-US" dirty="0"/>
            </a:br>
            <a:r>
              <a:rPr lang="en-US" dirty="0"/>
              <a:t> </a:t>
            </a:r>
          </a:p>
        </p:txBody>
      </p:sp>
    </p:spTree>
    <p:extLst>
      <p:ext uri="{BB962C8B-B14F-4D97-AF65-F5344CB8AC3E}">
        <p14:creationId xmlns:p14="http://schemas.microsoft.com/office/powerpoint/2010/main" val="2698904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3CACFD-0DFA-888E-B06C-E5AEBD90FD84}"/>
              </a:ext>
            </a:extLst>
          </p:cNvPr>
          <p:cNvSpPr>
            <a:spLocks noGrp="1"/>
          </p:cNvSpPr>
          <p:nvPr>
            <p:ph type="body" sz="quarter" idx="10"/>
          </p:nvPr>
        </p:nvSpPr>
        <p:spPr>
          <a:xfrm>
            <a:off x="609764" y="2072932"/>
            <a:ext cx="4555090" cy="2068513"/>
          </a:xfrm>
        </p:spPr>
        <p:txBody>
          <a:bodyPr>
            <a:noAutofit/>
          </a:bodyPr>
          <a:lstStyle/>
          <a:p>
            <a:r>
              <a:rPr lang="en-US" dirty="0"/>
              <a:t>How do team members deal with a bullying environment?</a:t>
            </a:r>
          </a:p>
        </p:txBody>
      </p:sp>
      <p:sp>
        <p:nvSpPr>
          <p:cNvPr id="2" name="Title 1">
            <a:extLst>
              <a:ext uri="{FF2B5EF4-FFF2-40B4-BE49-F238E27FC236}">
                <a16:creationId xmlns:a16="http://schemas.microsoft.com/office/drawing/2014/main" id="{EEBBFFBD-AA72-4621-FC2E-5BB4141303F5}"/>
              </a:ext>
            </a:extLst>
          </p:cNvPr>
          <p:cNvSpPr>
            <a:spLocks noGrp="1"/>
          </p:cNvSpPr>
          <p:nvPr>
            <p:ph type="title"/>
          </p:nvPr>
        </p:nvSpPr>
        <p:spPr>
          <a:xfrm>
            <a:off x="609764" y="684634"/>
            <a:ext cx="10335603" cy="902461"/>
          </a:xfrm>
        </p:spPr>
        <p:txBody>
          <a:bodyPr anchor="b">
            <a:normAutofit/>
          </a:bodyPr>
          <a:lstStyle/>
          <a:p>
            <a:r>
              <a:rPr lang="en-US" dirty="0"/>
              <a:t>AAE Question</a:t>
            </a:r>
          </a:p>
        </p:txBody>
      </p:sp>
      <p:pic>
        <p:nvPicPr>
          <p:cNvPr id="1026" name="Picture 2" descr="Female boss manager shout firing sad stressed male worker.">
            <a:extLst>
              <a:ext uri="{FF2B5EF4-FFF2-40B4-BE49-F238E27FC236}">
                <a16:creationId xmlns:a16="http://schemas.microsoft.com/office/drawing/2014/main" id="{BE51991F-26FE-8B9F-DA0B-A6E0ACBE19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5180" y="1537396"/>
            <a:ext cx="6522189" cy="366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204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621C92-DD37-80A5-839A-43270E028D37}"/>
              </a:ext>
            </a:extLst>
          </p:cNvPr>
          <p:cNvSpPr>
            <a:spLocks noGrp="1"/>
          </p:cNvSpPr>
          <p:nvPr>
            <p:ph type="body" sz="quarter" idx="10"/>
          </p:nvPr>
        </p:nvSpPr>
        <p:spPr>
          <a:xfrm>
            <a:off x="609763" y="1238748"/>
            <a:ext cx="11044826" cy="5386642"/>
          </a:xfrm>
        </p:spPr>
        <p:txBody>
          <a:bodyPr/>
          <a:lstStyle/>
          <a:p>
            <a:r>
              <a:rPr lang="en-US" dirty="0"/>
              <a:t>Describe the nature of the bullying</a:t>
            </a:r>
          </a:p>
          <a:p>
            <a:pPr lvl="1"/>
            <a:r>
              <a:rPr lang="en-US" sz="1800" dirty="0"/>
              <a:t>who? where? impact?</a:t>
            </a:r>
          </a:p>
          <a:p>
            <a:r>
              <a:rPr lang="en-US" dirty="0"/>
              <a:t>If it is a new team, establish norms of respect and enforce the norms</a:t>
            </a:r>
          </a:p>
          <a:p>
            <a:r>
              <a:rPr lang="en-US" dirty="0"/>
              <a:t>If the makeup of the team has changed, make sure onboarding clarifies team behavioral norms</a:t>
            </a:r>
          </a:p>
          <a:p>
            <a:r>
              <a:rPr lang="en-US" dirty="0"/>
              <a:t>If it’s the leader, try leading up if you can or enlist the aid of a trusted organizational member</a:t>
            </a:r>
          </a:p>
          <a:p>
            <a:r>
              <a:rPr lang="en-US" dirty="0"/>
              <a:t>Try using the SBIR feedback approach</a:t>
            </a:r>
          </a:p>
          <a:p>
            <a:pPr lvl="1"/>
            <a:r>
              <a:rPr lang="en-US" sz="1800" dirty="0"/>
              <a:t>Situation – clarify the context of the behavior</a:t>
            </a:r>
          </a:p>
          <a:p>
            <a:pPr lvl="1"/>
            <a:r>
              <a:rPr lang="en-US" sz="1800" dirty="0"/>
              <a:t>Behavior – clearly state the behavior in objective terms</a:t>
            </a:r>
          </a:p>
          <a:p>
            <a:pPr lvl="1"/>
            <a:r>
              <a:rPr lang="en-US" sz="1800" dirty="0"/>
              <a:t>Impact – describe the impact it is having on you</a:t>
            </a:r>
          </a:p>
          <a:p>
            <a:pPr lvl="1"/>
            <a:r>
              <a:rPr lang="en-US" sz="1800" dirty="0"/>
              <a:t>Request/recommendation – offer an alternative that would achieve the desired outcome</a:t>
            </a:r>
          </a:p>
          <a:p>
            <a:pPr lvl="1"/>
            <a:endParaRPr lang="en-US" dirty="0"/>
          </a:p>
          <a:p>
            <a:pPr lvl="1"/>
            <a:endParaRPr lang="en-US" dirty="0"/>
          </a:p>
          <a:p>
            <a:endParaRPr lang="en-US" dirty="0"/>
          </a:p>
        </p:txBody>
      </p:sp>
      <p:sp>
        <p:nvSpPr>
          <p:cNvPr id="3" name="Title 2">
            <a:extLst>
              <a:ext uri="{FF2B5EF4-FFF2-40B4-BE49-F238E27FC236}">
                <a16:creationId xmlns:a16="http://schemas.microsoft.com/office/drawing/2014/main" id="{2BD4BE89-AA02-B342-D757-89ED664BA00E}"/>
              </a:ext>
            </a:extLst>
          </p:cNvPr>
          <p:cNvSpPr>
            <a:spLocks noGrp="1"/>
          </p:cNvSpPr>
          <p:nvPr>
            <p:ph type="title"/>
          </p:nvPr>
        </p:nvSpPr>
        <p:spPr/>
        <p:txBody>
          <a:bodyPr/>
          <a:lstStyle/>
          <a:p>
            <a:r>
              <a:rPr lang="en-US" dirty="0"/>
              <a:t>Dealing with bullying</a:t>
            </a:r>
          </a:p>
        </p:txBody>
      </p:sp>
    </p:spTree>
    <p:extLst>
      <p:ext uri="{BB962C8B-B14F-4D97-AF65-F5344CB8AC3E}">
        <p14:creationId xmlns:p14="http://schemas.microsoft.com/office/powerpoint/2010/main" val="32947985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A63A87-4B6A-37D4-AC26-1AF51B84D593}"/>
              </a:ext>
            </a:extLst>
          </p:cNvPr>
          <p:cNvSpPr/>
          <p:nvPr/>
        </p:nvSpPr>
        <p:spPr>
          <a:xfrm>
            <a:off x="1330657" y="1007308"/>
            <a:ext cx="8809630" cy="7571303"/>
          </a:xfrm>
          <a:prstGeom prst="rect">
            <a:avLst/>
          </a:prstGeom>
          <a:noFill/>
        </p:spPr>
        <p:txBody>
          <a:bodyPr wrap="square" lIns="91440" tIns="45720" rIns="91440" bIns="45720">
            <a:spAutoFit/>
          </a:bodyPr>
          <a:lstStyle/>
          <a:p>
            <a:pPr algn="ctr"/>
            <a:r>
              <a:rPr lang="en-US" sz="5400" b="0" cap="none" spc="0" dirty="0">
                <a:ln w="0"/>
                <a:solidFill>
                  <a:schemeClr val="bg2"/>
                </a:solidFill>
                <a:effectLst>
                  <a:outerShdw blurRad="38100" dist="25400" dir="5400000" algn="ctr" rotWithShape="0">
                    <a:srgbClr val="6E747A">
                      <a:alpha val="43000"/>
                    </a:srgbClr>
                  </a:outerShdw>
                </a:effectLst>
              </a:rPr>
              <a:t>Questions?</a:t>
            </a:r>
            <a:endParaRPr lang="en-US" sz="5400" dirty="0">
              <a:ln w="0"/>
              <a:solidFill>
                <a:schemeClr val="bg2"/>
              </a:solidFill>
              <a:effectLst>
                <a:outerShdw blurRad="38100" dist="25400" dir="5400000" algn="ctr" rotWithShape="0">
                  <a:srgbClr val="6E747A">
                    <a:alpha val="43000"/>
                  </a:srgbClr>
                </a:outerShdw>
              </a:effectLst>
            </a:endParaRPr>
          </a:p>
          <a:p>
            <a:pPr algn="ctr"/>
            <a:endParaRPr lang="en-US" sz="5400" b="0" cap="none" spc="0" dirty="0">
              <a:ln w="0"/>
              <a:solidFill>
                <a:schemeClr val="bg2"/>
              </a:solidFill>
              <a:effectLst>
                <a:outerShdw blurRad="38100" dist="25400" dir="5400000" algn="ctr" rotWithShape="0">
                  <a:srgbClr val="6E747A">
                    <a:alpha val="43000"/>
                  </a:srgbClr>
                </a:outerShdw>
              </a:effectLst>
            </a:endParaRPr>
          </a:p>
          <a:p>
            <a:pPr algn="ctr"/>
            <a:r>
              <a:rPr lang="en-US" sz="5400" b="0" cap="none" spc="0" dirty="0">
                <a:ln w="0"/>
                <a:solidFill>
                  <a:schemeClr val="bg2"/>
                </a:solidFill>
                <a:effectLst>
                  <a:outerShdw blurRad="38100" dist="25400" dir="5400000" algn="ctr" rotWithShape="0">
                    <a:srgbClr val="6E747A">
                      <a:alpha val="43000"/>
                    </a:srgbClr>
                  </a:outerShdw>
                </a:effectLst>
              </a:rPr>
              <a:t>Insights?</a:t>
            </a:r>
          </a:p>
          <a:p>
            <a:pPr algn="ctr"/>
            <a:endParaRPr lang="en-US" sz="5400" b="0" cap="none" spc="0" dirty="0">
              <a:ln w="0"/>
              <a:solidFill>
                <a:schemeClr val="bg2"/>
              </a:solidFill>
              <a:effectLst>
                <a:outerShdw blurRad="38100" dist="25400" dir="5400000" algn="ctr" rotWithShape="0">
                  <a:srgbClr val="6E747A">
                    <a:alpha val="43000"/>
                  </a:srgbClr>
                </a:outerShdw>
              </a:effectLst>
            </a:endParaRPr>
          </a:p>
          <a:p>
            <a:pPr algn="ctr"/>
            <a:r>
              <a:rPr lang="en-US" sz="5400" dirty="0">
                <a:ln w="0"/>
                <a:solidFill>
                  <a:schemeClr val="bg2"/>
                </a:solidFill>
                <a:effectLst>
                  <a:outerShdw blurRad="38100" dist="25400" dir="5400000" algn="ctr" rotWithShape="0">
                    <a:srgbClr val="6E747A">
                      <a:alpha val="43000"/>
                    </a:srgbClr>
                  </a:outerShdw>
                </a:effectLst>
              </a:rPr>
              <a:t>What conflict-related topics interest you?</a:t>
            </a:r>
            <a:endParaRPr lang="en-US" sz="5400" b="0" cap="none" spc="0" dirty="0">
              <a:ln w="0"/>
              <a:solidFill>
                <a:schemeClr val="bg2"/>
              </a:solidFill>
              <a:effectLst>
                <a:outerShdw blurRad="38100" dist="25400" dir="5400000" algn="ctr" rotWithShape="0">
                  <a:srgbClr val="6E747A">
                    <a:alpha val="43000"/>
                  </a:srgbClr>
                </a:outerShdw>
              </a:effectLst>
            </a:endParaRPr>
          </a:p>
          <a:p>
            <a:pPr algn="ctr"/>
            <a:endParaRPr lang="en-US" sz="5400" dirty="0">
              <a:ln w="0"/>
              <a:solidFill>
                <a:schemeClr val="bg2"/>
              </a:solidFill>
              <a:effectLst>
                <a:outerShdw blurRad="38100" dist="25400" dir="5400000" algn="ctr" rotWithShape="0">
                  <a:srgbClr val="6E747A">
                    <a:alpha val="43000"/>
                  </a:srgbClr>
                </a:outerShdw>
              </a:effectLst>
            </a:endParaRPr>
          </a:p>
          <a:p>
            <a:pPr algn="ctr"/>
            <a:endParaRPr lang="en-US" sz="5400" b="0" cap="none" spc="0" dirty="0">
              <a:ln w="0"/>
              <a:solidFill>
                <a:schemeClr val="bg2"/>
              </a:solidFill>
              <a:effectLst>
                <a:outerShdw blurRad="38100" dist="25400" dir="5400000" algn="ctr" rotWithShape="0">
                  <a:srgbClr val="6E747A">
                    <a:alpha val="43000"/>
                  </a:srgbClr>
                </a:outerShdw>
              </a:effectLst>
            </a:endParaRPr>
          </a:p>
          <a:p>
            <a:pPr algn="ctr"/>
            <a:endParaRPr lang="en-US" sz="5400" b="0" cap="none" spc="0" dirty="0">
              <a:ln w="0"/>
              <a:solidFill>
                <a:schemeClr val="bg2"/>
              </a:solidFill>
              <a:effectLst>
                <a:outerShdw blurRad="38100" dist="25400" dir="5400000" algn="ctr" rotWithShape="0">
                  <a:srgbClr val="6E747A">
                    <a:alpha val="43000"/>
                  </a:srgbClr>
                </a:outerShdw>
              </a:effectLst>
            </a:endParaRPr>
          </a:p>
        </p:txBody>
      </p:sp>
      <p:pic>
        <p:nvPicPr>
          <p:cNvPr id="2" name="Picture 1">
            <a:extLst>
              <a:ext uri="{FF2B5EF4-FFF2-40B4-BE49-F238E27FC236}">
                <a16:creationId xmlns:a16="http://schemas.microsoft.com/office/drawing/2014/main" id="{CFD60833-F906-39C6-B1FA-59393DBAF3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2797" y="6114726"/>
            <a:ext cx="2100025" cy="424825"/>
          </a:xfrm>
          <a:prstGeom prst="rect">
            <a:avLst/>
          </a:prstGeom>
        </p:spPr>
      </p:pic>
    </p:spTree>
    <p:extLst>
      <p:ext uri="{BB962C8B-B14F-4D97-AF65-F5344CB8AC3E}">
        <p14:creationId xmlns:p14="http://schemas.microsoft.com/office/powerpoint/2010/main" val="1427679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5CBB33A-5E74-E730-DB53-C8439D8418AE}"/>
              </a:ext>
            </a:extLst>
          </p:cNvPr>
          <p:cNvSpPr>
            <a:spLocks noGrp="1"/>
          </p:cNvSpPr>
          <p:nvPr>
            <p:ph type="title"/>
          </p:nvPr>
        </p:nvSpPr>
        <p:spPr/>
        <p:txBody>
          <a:bodyPr>
            <a:normAutofit/>
          </a:bodyPr>
          <a:lstStyle/>
          <a:p>
            <a:r>
              <a:rPr lang="en-US" dirty="0"/>
              <a:t>Poll</a:t>
            </a:r>
          </a:p>
        </p:txBody>
      </p:sp>
      <p:sp>
        <p:nvSpPr>
          <p:cNvPr id="5" name="Content Placeholder 2">
            <a:extLst>
              <a:ext uri="{FF2B5EF4-FFF2-40B4-BE49-F238E27FC236}">
                <a16:creationId xmlns:a16="http://schemas.microsoft.com/office/drawing/2014/main" id="{CB30C56C-B36D-C3F3-68A3-6068A9D3128A}"/>
              </a:ext>
            </a:extLst>
          </p:cNvPr>
          <p:cNvSpPr txBox="1">
            <a:spLocks/>
          </p:cNvSpPr>
          <p:nvPr/>
        </p:nvSpPr>
        <p:spPr>
          <a:xfrm>
            <a:off x="755072" y="1272333"/>
            <a:ext cx="5933902" cy="4861362"/>
          </a:xfrm>
          <a:prstGeom prst="rect">
            <a:avLst/>
          </a:prstGeom>
        </p:spPr>
        <p:txBody>
          <a:bodyPr>
            <a:noAutofit/>
          </a:bodyPr>
          <a:lstStyle>
            <a:lvl1pPr marL="228600" indent="-228600" algn="l" defTabSz="914400" rtl="0" eaLnBrk="1" latinLnBrk="0" hangingPunct="1">
              <a:lnSpc>
                <a:spcPct val="90000"/>
              </a:lnSpc>
              <a:spcBef>
                <a:spcPts val="2000"/>
              </a:spcBef>
              <a:buClr>
                <a:schemeClr val="bg2"/>
              </a:buClr>
              <a:buSzPct val="150000"/>
              <a:buFont typeface="Arial Black" panose="020B0A040201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lumMod val="60000"/>
                  <a:lumOff val="40000"/>
                </a:schemeClr>
              </a:buClr>
              <a:buSzPct val="150000"/>
              <a:buFont typeface="Arial Black" panose="020B0A040201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Black" panose="020B0A04020102020204" pitchFamily="34" charset="0"/>
              <a:buNone/>
            </a:pPr>
            <a:br>
              <a:rPr lang="en-US" b="1" dirty="0">
                <a:solidFill>
                  <a:schemeClr val="tx2"/>
                </a:solidFill>
              </a:rPr>
            </a:br>
            <a:r>
              <a:rPr lang="en-US" b="1" dirty="0">
                <a:solidFill>
                  <a:schemeClr val="tx2"/>
                </a:solidFill>
              </a:rPr>
              <a:t>What’s your experience using the TKI assessment tool?</a:t>
            </a:r>
            <a:endParaRPr lang="en-US" dirty="0"/>
          </a:p>
          <a:p>
            <a:pPr marL="457200" indent="-457200">
              <a:lnSpc>
                <a:spcPct val="110000"/>
              </a:lnSpc>
              <a:buClr>
                <a:schemeClr val="accent6">
                  <a:lumMod val="60000"/>
                  <a:lumOff val="40000"/>
                </a:schemeClr>
              </a:buClr>
              <a:buFont typeface="+mj-lt"/>
              <a:buAutoNum type="alphaUcPeriod"/>
            </a:pPr>
            <a:r>
              <a:rPr lang="en-US" dirty="0"/>
              <a:t>I use the TKI predominantly with individuals</a:t>
            </a:r>
          </a:p>
          <a:p>
            <a:pPr marL="457200" indent="-457200">
              <a:lnSpc>
                <a:spcPct val="110000"/>
              </a:lnSpc>
              <a:buClr>
                <a:schemeClr val="accent6">
                  <a:lumMod val="60000"/>
                  <a:lumOff val="40000"/>
                </a:schemeClr>
              </a:buClr>
              <a:buFont typeface="+mj-lt"/>
              <a:buAutoNum type="alphaUcPeriod"/>
            </a:pPr>
            <a:r>
              <a:rPr lang="en-US" dirty="0"/>
              <a:t>I use the TKI with individuals AND teams</a:t>
            </a:r>
          </a:p>
          <a:p>
            <a:pPr marL="457200" indent="-457200">
              <a:lnSpc>
                <a:spcPct val="110000"/>
              </a:lnSpc>
              <a:buClr>
                <a:schemeClr val="accent6">
                  <a:lumMod val="60000"/>
                  <a:lumOff val="40000"/>
                </a:schemeClr>
              </a:buClr>
              <a:buFont typeface="+mj-lt"/>
              <a:buAutoNum type="alphaUcPeriod"/>
            </a:pPr>
            <a:r>
              <a:rPr lang="en-US" dirty="0"/>
              <a:t>I use the TKI infrequently</a:t>
            </a:r>
          </a:p>
          <a:p>
            <a:pPr marL="457200" indent="-457200">
              <a:lnSpc>
                <a:spcPct val="110000"/>
              </a:lnSpc>
              <a:buClr>
                <a:schemeClr val="accent6">
                  <a:lumMod val="60000"/>
                  <a:lumOff val="40000"/>
                </a:schemeClr>
              </a:buClr>
              <a:buFont typeface="+mj-lt"/>
              <a:buAutoNum type="alphaUcPeriod"/>
            </a:pPr>
            <a:r>
              <a:rPr lang="en-US" dirty="0"/>
              <a:t>I have never used the TKI</a:t>
            </a:r>
          </a:p>
          <a:p>
            <a:endParaRPr lang="en-US" dirty="0"/>
          </a:p>
        </p:txBody>
      </p:sp>
      <p:pic>
        <p:nvPicPr>
          <p:cNvPr id="6" name="Picture 6" descr="TKI Conflict Mode Instrument Report">
            <a:extLst>
              <a:ext uri="{FF2B5EF4-FFF2-40B4-BE49-F238E27FC236}">
                <a16:creationId xmlns:a16="http://schemas.microsoft.com/office/drawing/2014/main" id="{B70CCF8B-2D6A-0028-B624-5E62B6B10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2850" y="1013088"/>
            <a:ext cx="3795349" cy="4880819"/>
          </a:xfrm>
          <a:prstGeom prst="rect">
            <a:avLst/>
          </a:prstGeom>
          <a:noFill/>
          <a:ln>
            <a:solidFill>
              <a:srgbClr val="244C5A"/>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41616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5753-8453-495D-66CE-811C8546A96E}"/>
              </a:ext>
            </a:extLst>
          </p:cNvPr>
          <p:cNvSpPr>
            <a:spLocks noGrp="1"/>
          </p:cNvSpPr>
          <p:nvPr>
            <p:ph type="title"/>
          </p:nvPr>
        </p:nvSpPr>
        <p:spPr/>
        <p:txBody>
          <a:bodyPr/>
          <a:lstStyle/>
          <a:p>
            <a:r>
              <a:rPr lang="en-US" dirty="0"/>
              <a:t>Podcast, webinars, team conflict assessments</a:t>
            </a:r>
          </a:p>
        </p:txBody>
      </p:sp>
      <p:sp>
        <p:nvSpPr>
          <p:cNvPr id="4" name="TextBox 3">
            <a:extLst>
              <a:ext uri="{FF2B5EF4-FFF2-40B4-BE49-F238E27FC236}">
                <a16:creationId xmlns:a16="http://schemas.microsoft.com/office/drawing/2014/main" id="{86CFEF34-726B-7369-107C-BEF5313E08BC}"/>
              </a:ext>
            </a:extLst>
          </p:cNvPr>
          <p:cNvSpPr txBox="1"/>
          <p:nvPr/>
        </p:nvSpPr>
        <p:spPr>
          <a:xfrm>
            <a:off x="609764" y="1502584"/>
            <a:ext cx="10734826" cy="4247317"/>
          </a:xfrm>
          <a:prstGeom prst="rect">
            <a:avLst/>
          </a:prstGeom>
          <a:noFill/>
        </p:spPr>
        <p:txBody>
          <a:bodyPr wrap="square" rtlCol="0">
            <a:spAutoFit/>
          </a:bodyPr>
          <a:lstStyle/>
          <a:p>
            <a:r>
              <a:rPr lang="en-US" b="1" i="1" dirty="0"/>
              <a:t>Podcast:</a:t>
            </a:r>
          </a:p>
          <a:p>
            <a:pPr marL="0" indent="0">
              <a:buNone/>
            </a:pPr>
            <a:r>
              <a:rPr lang="en-US" dirty="0">
                <a:hlinkClick r:id="rId3">
                  <a:extLst>
                    <a:ext uri="{A12FA001-AC4F-418D-AE19-62706E023703}">
                      <ahyp:hlinkClr xmlns:ahyp="http://schemas.microsoft.com/office/drawing/2018/hyperlinkcolor" val="tx"/>
                    </a:ext>
                  </a:extLst>
                </a:hlinkClick>
              </a:rPr>
              <a:t>Conflict management podcast with Dr. Gail Fann Thomas | The Myers-Briggs Company (themyersbriggs.com)</a:t>
            </a:r>
            <a:endParaRPr lang="en-US" dirty="0"/>
          </a:p>
          <a:p>
            <a:pPr marL="0" indent="0">
              <a:buNone/>
            </a:pPr>
            <a:endParaRPr lang="en-US" b="1" i="1" dirty="0"/>
          </a:p>
          <a:p>
            <a:pPr marL="0" indent="0">
              <a:buNone/>
            </a:pPr>
            <a:r>
              <a:rPr lang="en-US" b="1" i="1" dirty="0"/>
              <a:t>Webinars for team conflict:</a:t>
            </a:r>
          </a:p>
          <a:p>
            <a:pPr marL="0" indent="0">
              <a:buNone/>
            </a:pPr>
            <a:r>
              <a:rPr lang="en-US" i="1" dirty="0">
                <a:hlinkClick r:id="rId4">
                  <a:extLst>
                    <a:ext uri="{A12FA001-AC4F-418D-AE19-62706E023703}">
                      <ahyp:hlinkClr xmlns:ahyp="http://schemas.microsoft.com/office/drawing/2018/hyperlinkcolor" val="tx"/>
                    </a:ext>
                  </a:extLst>
                </a:hlinkClick>
              </a:rPr>
              <a:t>Developing Teams Using the TKI Team Report| The Myers-Briggs Company (themyersbriggs.com)</a:t>
            </a:r>
            <a:endParaRPr lang="en-US" i="1" dirty="0"/>
          </a:p>
          <a:p>
            <a:pPr marL="0" indent="0">
              <a:buNone/>
            </a:pPr>
            <a:r>
              <a:rPr lang="en-US" i="1" dirty="0">
                <a:hlinkClick r:id="rId5">
                  <a:extLst>
                    <a:ext uri="{A12FA001-AC4F-418D-AE19-62706E023703}">
                      <ahyp:hlinkClr xmlns:ahyp="http://schemas.microsoft.com/office/drawing/2018/hyperlinkcolor" val="tx"/>
                    </a:ext>
                  </a:extLst>
                </a:hlinkClick>
              </a:rPr>
              <a:t>Managing Conflict for Three Types of Teams| The Myers-Briggs Company (themyersbriggs.com)</a:t>
            </a:r>
            <a:endParaRPr lang="en-US" i="1" dirty="0"/>
          </a:p>
          <a:p>
            <a:pPr marL="0" indent="0">
              <a:buNone/>
            </a:pPr>
            <a:endParaRPr lang="en-US" i="1" dirty="0"/>
          </a:p>
          <a:p>
            <a:pPr marL="0" indent="0">
              <a:buNone/>
            </a:pPr>
            <a:r>
              <a:rPr lang="en-US" b="1" i="1" dirty="0"/>
              <a:t>Team conflict assessment:</a:t>
            </a:r>
          </a:p>
          <a:p>
            <a:pPr marL="0" indent="0">
              <a:buNone/>
            </a:pPr>
            <a:r>
              <a:rPr lang="en-US" dirty="0"/>
              <a:t>Thomas-Kilmann Conflict Mode Instrument Team Report and Facilitator’s Guide. https://www.themyersbriggs.com/en-US/Connect-with-us/Blog/2022/October/The-New-TKI-Team-Report</a:t>
            </a:r>
          </a:p>
          <a:p>
            <a:endParaRPr lang="en-US" dirty="0"/>
          </a:p>
          <a:p>
            <a:endParaRPr lang="en-US" dirty="0"/>
          </a:p>
          <a:p>
            <a:endParaRPr lang="en-US" dirty="0"/>
          </a:p>
        </p:txBody>
      </p:sp>
    </p:spTree>
    <p:extLst>
      <p:ext uri="{BB962C8B-B14F-4D97-AF65-F5344CB8AC3E}">
        <p14:creationId xmlns:p14="http://schemas.microsoft.com/office/powerpoint/2010/main" val="10649531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BCE7EAE-2352-060C-6BC2-F65B4B5ED0A7}"/>
              </a:ext>
            </a:extLst>
          </p:cNvPr>
          <p:cNvSpPr>
            <a:spLocks noGrp="1"/>
          </p:cNvSpPr>
          <p:nvPr>
            <p:ph type="title"/>
          </p:nvPr>
        </p:nvSpPr>
        <p:spPr/>
        <p:txBody>
          <a:bodyPr/>
          <a:lstStyle/>
          <a:p>
            <a:r>
              <a:rPr lang="en-US" dirty="0"/>
              <a:t>Suggested Reading</a:t>
            </a:r>
          </a:p>
        </p:txBody>
      </p:sp>
      <p:sp>
        <p:nvSpPr>
          <p:cNvPr id="10" name="Text Placeholder 9">
            <a:extLst>
              <a:ext uri="{FF2B5EF4-FFF2-40B4-BE49-F238E27FC236}">
                <a16:creationId xmlns:a16="http://schemas.microsoft.com/office/drawing/2014/main" id="{C1353AE9-A1D5-4A49-28CB-EB713D0303B7}"/>
              </a:ext>
            </a:extLst>
          </p:cNvPr>
          <p:cNvSpPr>
            <a:spLocks noGrp="1"/>
          </p:cNvSpPr>
          <p:nvPr>
            <p:ph type="body" sz="quarter" idx="4294967295"/>
          </p:nvPr>
        </p:nvSpPr>
        <p:spPr>
          <a:xfrm>
            <a:off x="810126" y="1231900"/>
            <a:ext cx="10389687" cy="5470525"/>
          </a:xfrm>
        </p:spPr>
        <p:txBody>
          <a:bodyPr>
            <a:normAutofit lnSpcReduction="10000"/>
          </a:bodyPr>
          <a:lstStyle/>
          <a:p>
            <a:pPr marL="0" indent="0">
              <a:buNone/>
            </a:pPr>
            <a:r>
              <a:rPr lang="en-US" sz="1800" dirty="0">
                <a:latin typeface="+mn-lt"/>
              </a:rPr>
              <a:t>Edmondson, A.C. &amp; Smith, D.M. (2006).  Too hot to handle?  How to manage relationship conflict.  </a:t>
            </a:r>
            <a:r>
              <a:rPr lang="en-US" sz="1800" i="1" dirty="0">
                <a:latin typeface="+mn-lt"/>
              </a:rPr>
              <a:t>California Management Review</a:t>
            </a:r>
            <a:r>
              <a:rPr lang="en-US" sz="1800" dirty="0">
                <a:latin typeface="+mn-lt"/>
              </a:rPr>
              <a:t>, Fall, 6-31.</a:t>
            </a:r>
          </a:p>
          <a:p>
            <a:pPr marL="0" indent="0">
              <a:buNone/>
            </a:pPr>
            <a:r>
              <a:rPr lang="en-US" sz="1800" dirty="0">
                <a:latin typeface="+mn-lt"/>
              </a:rPr>
              <a:t>Krueger, K.L., Diabes, M.S., and Weingart, L.R. (2022). The psychological experience of intragroup conflict. </a:t>
            </a:r>
            <a:r>
              <a:rPr lang="en-US" sz="1800" i="1" dirty="0">
                <a:latin typeface="+mn-lt"/>
              </a:rPr>
              <a:t>Research in Organizational Behavior</a:t>
            </a:r>
            <a:r>
              <a:rPr lang="en-US" sz="1800" dirty="0">
                <a:latin typeface="+mn-lt"/>
              </a:rPr>
              <a:t>, 42.</a:t>
            </a:r>
          </a:p>
          <a:p>
            <a:pPr marL="0" indent="0">
              <a:buNone/>
            </a:pPr>
            <a:r>
              <a:rPr lang="en-US" sz="1800" dirty="0"/>
              <a:t>LeMay, C.P. (2023).  </a:t>
            </a:r>
            <a:r>
              <a:rPr lang="en-US" sz="1800" i="1" dirty="0"/>
              <a:t>Millennials and conflict in the workplace: Understand the unique traits of the Now Generation</a:t>
            </a:r>
            <a:r>
              <a:rPr lang="en-US" sz="1800" dirty="0"/>
              <a:t>. Routledge: Taylor and Francis Group.</a:t>
            </a:r>
            <a:endParaRPr lang="en-US" sz="1800" dirty="0">
              <a:latin typeface="+mn-lt"/>
            </a:endParaRPr>
          </a:p>
          <a:p>
            <a:pPr marL="0" indent="0">
              <a:buNone/>
            </a:pPr>
            <a:r>
              <a:rPr lang="en-US" sz="1800" dirty="0">
                <a:latin typeface="+mn-lt"/>
              </a:rPr>
              <a:t>Shah, P.P, Peterson, R.S., Jones, S.LO., &amp; Ferguson, A.J. (2021).  Things are not always what they seem:  The origins and evolution of intragroup conflict.  </a:t>
            </a:r>
            <a:r>
              <a:rPr lang="en-US" sz="1800" i="1" dirty="0">
                <a:latin typeface="+mn-lt"/>
              </a:rPr>
              <a:t>Administration Science Quarterly,</a:t>
            </a:r>
            <a:r>
              <a:rPr lang="en-US" sz="1800" dirty="0">
                <a:latin typeface="+mn-lt"/>
              </a:rPr>
              <a:t> 66(2), 426-474.</a:t>
            </a:r>
          </a:p>
          <a:p>
            <a:pPr marL="0" indent="0">
              <a:buNone/>
            </a:pPr>
            <a:r>
              <a:rPr lang="en-US" sz="1800" dirty="0">
                <a:latin typeface="+mn-lt"/>
              </a:rPr>
              <a:t>Shuffler, M.L., Diagranados, D. Maynard, M.T., &amp; Salas, E. (2018). Developing, sustaining, and maximizing team effectiveness:  An integrative, dynamic, perspective of team development interventions. </a:t>
            </a:r>
            <a:r>
              <a:rPr lang="en-US" sz="1800" i="1" dirty="0">
                <a:latin typeface="+mn-lt"/>
              </a:rPr>
              <a:t>Academy of Management Annals</a:t>
            </a:r>
            <a:r>
              <a:rPr lang="en-US" sz="1800" dirty="0">
                <a:latin typeface="+mn-lt"/>
              </a:rPr>
              <a:t>, 12(2), 688-724.</a:t>
            </a:r>
          </a:p>
          <a:p>
            <a:pPr marL="0" indent="0">
              <a:buNone/>
            </a:pPr>
            <a:r>
              <a:rPr lang="en-US" sz="1800" dirty="0">
                <a:latin typeface="+mn-lt"/>
              </a:rPr>
              <a:t>Tannenbaum, S. &amp; Salas, E. (2021). </a:t>
            </a:r>
            <a:r>
              <a:rPr lang="en-US" sz="1800" i="1" dirty="0">
                <a:latin typeface="+mn-lt"/>
              </a:rPr>
              <a:t>Teams that work: The seven drivers of team effectiveness</a:t>
            </a:r>
            <a:r>
              <a:rPr lang="en-US" sz="1800" dirty="0">
                <a:latin typeface="+mn-lt"/>
              </a:rPr>
              <a:t>. Oxford University Press.</a:t>
            </a:r>
          </a:p>
          <a:p>
            <a:pPr marL="0" indent="0">
              <a:buNone/>
            </a:pPr>
            <a:r>
              <a:rPr lang="en-US" sz="1800" dirty="0">
                <a:latin typeface="+mn-lt"/>
              </a:rPr>
              <a:t>Thomas, K.W. (2002). Introduction to conflict management: Improving performance using the TKI.  The Myers-Briggs Company.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58690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CF51FE2-5F82-05FF-9630-DA997177F6E3}"/>
              </a:ext>
            </a:extLst>
          </p:cNvPr>
          <p:cNvSpPr>
            <a:spLocks noGrp="1"/>
          </p:cNvSpPr>
          <p:nvPr>
            <p:ph type="body" sz="quarter" idx="10"/>
          </p:nvPr>
        </p:nvSpPr>
        <p:spPr>
          <a:xfrm>
            <a:off x="609763" y="2072932"/>
            <a:ext cx="10335603" cy="3605973"/>
          </a:xfrm>
        </p:spPr>
        <p:txBody>
          <a:bodyPr/>
          <a:lstStyle/>
          <a:p>
            <a:r>
              <a:rPr lang="en-US" dirty="0"/>
              <a:t>Think about a team </a:t>
            </a:r>
          </a:p>
          <a:p>
            <a:pPr lvl="1"/>
            <a:r>
              <a:rPr lang="en-US" dirty="0"/>
              <a:t>current or past</a:t>
            </a:r>
          </a:p>
          <a:p>
            <a:pPr lvl="1"/>
            <a:r>
              <a:rPr lang="en-US" dirty="0"/>
              <a:t>where you are/were a member</a:t>
            </a:r>
          </a:p>
          <a:p>
            <a:pPr lvl="1"/>
            <a:r>
              <a:rPr lang="en-US" dirty="0"/>
              <a:t>that you are/were serving as a consultant</a:t>
            </a:r>
          </a:p>
          <a:p>
            <a:r>
              <a:rPr lang="en-US" b="1" dirty="0">
                <a:solidFill>
                  <a:schemeClr val="bg2"/>
                </a:solidFill>
              </a:rPr>
              <a:t>Please write in the chat box, a conflict that the team is/was dealing with</a:t>
            </a:r>
          </a:p>
          <a:p>
            <a:r>
              <a:rPr lang="en-US" dirty="0"/>
              <a:t>Example:  For a small municipality, the board and managers disagree on an employee compensation scheme</a:t>
            </a:r>
          </a:p>
          <a:p>
            <a:pPr marL="0" indent="0">
              <a:buNone/>
            </a:pPr>
            <a:endParaRPr lang="en-US" dirty="0"/>
          </a:p>
        </p:txBody>
      </p:sp>
      <p:sp>
        <p:nvSpPr>
          <p:cNvPr id="5" name="Title 4">
            <a:extLst>
              <a:ext uri="{FF2B5EF4-FFF2-40B4-BE49-F238E27FC236}">
                <a16:creationId xmlns:a16="http://schemas.microsoft.com/office/drawing/2014/main" id="{8384BC1C-96F5-E2D4-AD85-40A63B0E1CC6}"/>
              </a:ext>
            </a:extLst>
          </p:cNvPr>
          <p:cNvSpPr>
            <a:spLocks noGrp="1"/>
          </p:cNvSpPr>
          <p:nvPr>
            <p:ph type="title"/>
          </p:nvPr>
        </p:nvSpPr>
        <p:spPr/>
        <p:txBody>
          <a:bodyPr/>
          <a:lstStyle/>
          <a:p>
            <a:r>
              <a:rPr lang="en-US" dirty="0"/>
              <a:t>Open-ended question – examples of team conflict</a:t>
            </a:r>
          </a:p>
        </p:txBody>
      </p:sp>
    </p:spTree>
    <p:extLst>
      <p:ext uri="{BB962C8B-B14F-4D97-AF65-F5344CB8AC3E}">
        <p14:creationId xmlns:p14="http://schemas.microsoft.com/office/powerpoint/2010/main" val="1050326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487BA37-D577-3309-DD20-8504089217AA}"/>
              </a:ext>
            </a:extLst>
          </p:cNvPr>
          <p:cNvSpPr>
            <a:spLocks noGrp="1"/>
          </p:cNvSpPr>
          <p:nvPr>
            <p:ph type="body" sz="quarter" idx="10"/>
          </p:nvPr>
        </p:nvSpPr>
        <p:spPr>
          <a:xfrm>
            <a:off x="609763" y="1657298"/>
            <a:ext cx="10335603" cy="4442169"/>
          </a:xfrm>
        </p:spPr>
        <p:txBody>
          <a:bodyPr/>
          <a:lstStyle/>
          <a:p>
            <a:pPr marL="0" indent="0">
              <a:buNone/>
            </a:pPr>
            <a:r>
              <a:rPr lang="en-US" dirty="0"/>
              <a:t>Questions and answers we’ll address today:</a:t>
            </a:r>
          </a:p>
          <a:p>
            <a:r>
              <a:rPr lang="en-US" dirty="0"/>
              <a:t>How can conflict improve team performance?</a:t>
            </a:r>
          </a:p>
          <a:p>
            <a:r>
              <a:rPr lang="en-US" dirty="0"/>
              <a:t>What are the best approaches for improving conflict management skills for teams?</a:t>
            </a:r>
          </a:p>
          <a:p>
            <a:r>
              <a:rPr lang="en-US" dirty="0"/>
              <a:t>What’s the best use of the TKI interpretive report and TKI Team Report?</a:t>
            </a:r>
          </a:p>
          <a:p>
            <a:r>
              <a:rPr lang="en-US" dirty="0"/>
              <a:t>Are conflict handling skills different for remote, hybrid, and face-to-face teams?</a:t>
            </a:r>
          </a:p>
          <a:p>
            <a:r>
              <a:rPr lang="en-US" dirty="0"/>
              <a:t>As a team member, can I change my conflict-handling preferences?</a:t>
            </a:r>
          </a:p>
          <a:p>
            <a:r>
              <a:rPr lang="en-US" dirty="0"/>
              <a:t>What’s new about conflict and teams?</a:t>
            </a:r>
          </a:p>
          <a:p>
            <a:pPr marL="457200" indent="-457200">
              <a:buAutoNum type="arabicPeriod"/>
            </a:pPr>
            <a:endParaRPr lang="en-US" dirty="0"/>
          </a:p>
        </p:txBody>
      </p:sp>
      <p:sp>
        <p:nvSpPr>
          <p:cNvPr id="9" name="Title 8">
            <a:extLst>
              <a:ext uri="{FF2B5EF4-FFF2-40B4-BE49-F238E27FC236}">
                <a16:creationId xmlns:a16="http://schemas.microsoft.com/office/drawing/2014/main" id="{64A0ECDC-443F-E264-CF56-62AF68972147}"/>
              </a:ext>
            </a:extLst>
          </p:cNvPr>
          <p:cNvSpPr>
            <a:spLocks noGrp="1"/>
          </p:cNvSpPr>
          <p:nvPr>
            <p:ph type="title"/>
          </p:nvPr>
        </p:nvSpPr>
        <p:spPr/>
        <p:txBody>
          <a:bodyPr/>
          <a:lstStyle/>
          <a:p>
            <a:r>
              <a:rPr lang="en-US" dirty="0"/>
              <a:t>Ask an expert overview</a:t>
            </a:r>
          </a:p>
        </p:txBody>
      </p:sp>
    </p:spTree>
    <p:extLst>
      <p:ext uri="{BB962C8B-B14F-4D97-AF65-F5344CB8AC3E}">
        <p14:creationId xmlns:p14="http://schemas.microsoft.com/office/powerpoint/2010/main" val="627604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487BA37-D577-3309-DD20-8504089217AA}"/>
              </a:ext>
            </a:extLst>
          </p:cNvPr>
          <p:cNvSpPr>
            <a:spLocks noGrp="1"/>
          </p:cNvSpPr>
          <p:nvPr>
            <p:ph type="body" sz="quarter" idx="10"/>
          </p:nvPr>
        </p:nvSpPr>
        <p:spPr>
          <a:xfrm>
            <a:off x="609763" y="1657298"/>
            <a:ext cx="10335603" cy="4442169"/>
          </a:xfrm>
        </p:spPr>
        <p:txBody>
          <a:bodyPr/>
          <a:lstStyle/>
          <a:p>
            <a:r>
              <a:rPr lang="en-US" dirty="0"/>
              <a:t>Are there generational difference in conflict-handling skills?</a:t>
            </a:r>
          </a:p>
          <a:p>
            <a:r>
              <a:rPr lang="en-US" dirty="0"/>
              <a:t>How do I address conflict with my boss?</a:t>
            </a:r>
          </a:p>
          <a:p>
            <a:r>
              <a:rPr lang="en-US" dirty="0"/>
              <a:t>How do team members deal with a bullying environment?</a:t>
            </a:r>
          </a:p>
          <a:p>
            <a:r>
              <a:rPr lang="en-US" dirty="0"/>
              <a:t>What questions and insights do you have?</a:t>
            </a:r>
          </a:p>
          <a:p>
            <a:endParaRPr lang="en-US" dirty="0"/>
          </a:p>
          <a:p>
            <a:pPr marL="457200" indent="-457200">
              <a:buAutoNum type="arabicPeriod"/>
            </a:pPr>
            <a:endParaRPr lang="en-US" dirty="0"/>
          </a:p>
        </p:txBody>
      </p:sp>
      <p:sp>
        <p:nvSpPr>
          <p:cNvPr id="9" name="Title 8">
            <a:extLst>
              <a:ext uri="{FF2B5EF4-FFF2-40B4-BE49-F238E27FC236}">
                <a16:creationId xmlns:a16="http://schemas.microsoft.com/office/drawing/2014/main" id="{64A0ECDC-443F-E264-CF56-62AF68972147}"/>
              </a:ext>
            </a:extLst>
          </p:cNvPr>
          <p:cNvSpPr>
            <a:spLocks noGrp="1"/>
          </p:cNvSpPr>
          <p:nvPr>
            <p:ph type="title"/>
          </p:nvPr>
        </p:nvSpPr>
        <p:spPr/>
        <p:txBody>
          <a:bodyPr/>
          <a:lstStyle/>
          <a:p>
            <a:r>
              <a:rPr lang="en-US" dirty="0"/>
              <a:t>More questions and answers…….</a:t>
            </a:r>
          </a:p>
        </p:txBody>
      </p:sp>
    </p:spTree>
    <p:extLst>
      <p:ext uri="{BB962C8B-B14F-4D97-AF65-F5344CB8AC3E}">
        <p14:creationId xmlns:p14="http://schemas.microsoft.com/office/powerpoint/2010/main" val="565320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3CACFD-0DFA-888E-B06C-E5AEBD90FD84}"/>
              </a:ext>
            </a:extLst>
          </p:cNvPr>
          <p:cNvSpPr>
            <a:spLocks noGrp="1"/>
          </p:cNvSpPr>
          <p:nvPr>
            <p:ph type="body" sz="quarter" idx="10"/>
          </p:nvPr>
        </p:nvSpPr>
        <p:spPr>
          <a:xfrm>
            <a:off x="609764" y="2072932"/>
            <a:ext cx="4555090" cy="2068513"/>
          </a:xfrm>
        </p:spPr>
        <p:txBody>
          <a:bodyPr>
            <a:noAutofit/>
          </a:bodyPr>
          <a:lstStyle/>
          <a:p>
            <a:r>
              <a:rPr lang="en-US" dirty="0"/>
              <a:t>How can conflict improve team performance?</a:t>
            </a:r>
          </a:p>
        </p:txBody>
      </p:sp>
      <p:sp>
        <p:nvSpPr>
          <p:cNvPr id="2" name="Title 1">
            <a:extLst>
              <a:ext uri="{FF2B5EF4-FFF2-40B4-BE49-F238E27FC236}">
                <a16:creationId xmlns:a16="http://schemas.microsoft.com/office/drawing/2014/main" id="{EEBBFFBD-AA72-4621-FC2E-5BB4141303F5}"/>
              </a:ext>
            </a:extLst>
          </p:cNvPr>
          <p:cNvSpPr>
            <a:spLocks noGrp="1"/>
          </p:cNvSpPr>
          <p:nvPr>
            <p:ph type="title"/>
          </p:nvPr>
        </p:nvSpPr>
        <p:spPr>
          <a:xfrm>
            <a:off x="609764" y="684634"/>
            <a:ext cx="10335603" cy="902461"/>
          </a:xfrm>
        </p:spPr>
        <p:txBody>
          <a:bodyPr anchor="b">
            <a:normAutofit/>
          </a:bodyPr>
          <a:lstStyle/>
          <a:p>
            <a:r>
              <a:rPr lang="en-US" dirty="0"/>
              <a:t>AAE Question</a:t>
            </a:r>
          </a:p>
        </p:txBody>
      </p:sp>
      <p:pic>
        <p:nvPicPr>
          <p:cNvPr id="5" name="Picture 4" descr="A picture containing automaton&#10;&#10;Description automatically generated">
            <a:extLst>
              <a:ext uri="{FF2B5EF4-FFF2-40B4-BE49-F238E27FC236}">
                <a16:creationId xmlns:a16="http://schemas.microsoft.com/office/drawing/2014/main" id="{06448B4A-96D7-5E44-202C-659B1920D19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920" r="20535"/>
          <a:stretch/>
        </p:blipFill>
        <p:spPr>
          <a:xfrm>
            <a:off x="6359938" y="1238906"/>
            <a:ext cx="4085324" cy="4883638"/>
          </a:xfrm>
          <a:prstGeom prst="rect">
            <a:avLst/>
          </a:prstGeom>
        </p:spPr>
      </p:pic>
    </p:spTree>
    <p:extLst>
      <p:ext uri="{BB962C8B-B14F-4D97-AF65-F5344CB8AC3E}">
        <p14:creationId xmlns:p14="http://schemas.microsoft.com/office/powerpoint/2010/main" val="1827331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A3D11075-4141-98E4-1C95-947264401B5F}"/>
              </a:ext>
            </a:extLst>
          </p:cNvPr>
          <p:cNvSpPr txBox="1">
            <a:spLocks/>
          </p:cNvSpPr>
          <p:nvPr/>
        </p:nvSpPr>
        <p:spPr>
          <a:xfrm>
            <a:off x="1023006" y="1589318"/>
            <a:ext cx="5366400" cy="43011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chemeClr val="bg2"/>
                </a:solidFill>
              </a:rPr>
              <a:t>“Disagreement [conflict] is key to refining ideas, identifying mistakes, and growing a collective unit.”  </a:t>
            </a:r>
            <a:br>
              <a:rPr lang="en-US" dirty="0"/>
            </a:br>
            <a:br>
              <a:rPr lang="en-US" dirty="0">
                <a:solidFill>
                  <a:schemeClr val="bg2"/>
                </a:solidFill>
              </a:rPr>
            </a:br>
            <a:r>
              <a:rPr lang="en-US" sz="1600" dirty="0">
                <a:solidFill>
                  <a:schemeClr val="bg2"/>
                </a:solidFill>
              </a:rPr>
              <a:t>Tsedal Neeley, Faculty &amp; Research at Harvard Business School, author of </a:t>
            </a:r>
            <a:r>
              <a:rPr lang="en-US" sz="1600" i="1" dirty="0">
                <a:solidFill>
                  <a:schemeClr val="bg2"/>
                </a:solidFill>
              </a:rPr>
              <a:t>The Remote Work Revolution</a:t>
            </a:r>
            <a:r>
              <a:rPr lang="en-US" sz="1600" dirty="0">
                <a:solidFill>
                  <a:schemeClr val="bg2"/>
                </a:solidFill>
              </a:rPr>
              <a:t>, 2021</a:t>
            </a:r>
            <a:br>
              <a:rPr lang="en-US" dirty="0"/>
            </a:br>
            <a:endParaRPr lang="en-US" dirty="0"/>
          </a:p>
        </p:txBody>
      </p:sp>
      <p:pic>
        <p:nvPicPr>
          <p:cNvPr id="1028" name="Picture 4">
            <a:extLst>
              <a:ext uri="{FF2B5EF4-FFF2-40B4-BE49-F238E27FC236}">
                <a16:creationId xmlns:a16="http://schemas.microsoft.com/office/drawing/2014/main" id="{4C66325C-285C-AABB-92E0-71EF5A8B26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1632" y="1376625"/>
            <a:ext cx="5366400" cy="3875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428673"/>
      </p:ext>
    </p:extLst>
  </p:cSld>
  <p:clrMapOvr>
    <a:masterClrMapping/>
  </p:clrMapOvr>
</p:sld>
</file>

<file path=ppt/theme/theme1.xml><?xml version="1.0" encoding="utf-8"?>
<a:theme xmlns:a="http://schemas.openxmlformats.org/drawingml/2006/main" name="Office Theme">
  <a:themeElements>
    <a:clrScheme name="Custom 2">
      <a:dk1>
        <a:srgbClr val="54575B"/>
      </a:dk1>
      <a:lt1>
        <a:srgbClr val="FFFFFF"/>
      </a:lt1>
      <a:dk2>
        <a:srgbClr val="8CB80F"/>
      </a:dk2>
      <a:lt2>
        <a:srgbClr val="19AABA"/>
      </a:lt2>
      <a:accent1>
        <a:srgbClr val="DC500A"/>
      </a:accent1>
      <a:accent2>
        <a:srgbClr val="EBBA17"/>
      </a:accent2>
      <a:accent3>
        <a:srgbClr val="AE1237"/>
      </a:accent3>
      <a:accent4>
        <a:srgbClr val="C72E75"/>
      </a:accent4>
      <a:accent5>
        <a:srgbClr val="117782"/>
      </a:accent5>
      <a:accent6>
        <a:srgbClr val="62A342"/>
      </a:accent6>
      <a:hlink>
        <a:srgbClr val="552062"/>
      </a:hlink>
      <a:folHlink>
        <a:srgbClr val="000000"/>
      </a:folHlink>
    </a:clrScheme>
    <a:fontScheme name="The Myers-Briggs Company">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19d6a1f-75c8-4f50-915c-0ce704df546e">
      <Terms xmlns="http://schemas.microsoft.com/office/infopath/2007/PartnerControls"/>
    </lcf76f155ced4ddcb4097134ff3c332f>
    <TaxCatchAll xmlns="59d769d5-55e3-4c13-88e5-cba8dd28c53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A318EDC9A0BAE418F94C6A12A5095D0" ma:contentTypeVersion="32" ma:contentTypeDescription="Create a new document." ma:contentTypeScope="" ma:versionID="cd962202ed92b41514765cea1bcd5ffe">
  <xsd:schema xmlns:xsd="http://www.w3.org/2001/XMLSchema" xmlns:xs="http://www.w3.org/2001/XMLSchema" xmlns:p="http://schemas.microsoft.com/office/2006/metadata/properties" xmlns:ns2="919d6a1f-75c8-4f50-915c-0ce704df546e" xmlns:ns3="59d769d5-55e3-4c13-88e5-cba8dd28c539" targetNamespace="http://schemas.microsoft.com/office/2006/metadata/properties" ma:root="true" ma:fieldsID="72b93e18012ddf8540fb75143cdbd56b" ns2:_="" ns3:_="">
    <xsd:import namespace="919d6a1f-75c8-4f50-915c-0ce704df546e"/>
    <xsd:import namespace="59d769d5-55e3-4c13-88e5-cba8dd28c53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9d6a1f-75c8-4f50-915c-0ce704df54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ca0ec8d-4cfe-4588-94c8-c28b49bebd6b" ma:termSetId="09814cd3-568e-fe90-9814-8d621ff8fb84" ma:anchorId="fba54fb3-c3e1-fe81-a776-ca4b69148c4d" ma:open="true" ma:isKeyword="false">
      <xsd:complexType>
        <xsd:sequence>
          <xsd:element ref="pc:Terms" minOccurs="0" maxOccurs="1"/>
        </xsd:sequence>
      </xsd:complex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d769d5-55e3-4c13-88e5-cba8dd28c53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392f1ae-f609-4679-8acd-dc502778084c}" ma:internalName="TaxCatchAll" ma:showField="CatchAllData" ma:web="59d769d5-55e3-4c13-88e5-cba8dd28c5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DD8119-519B-4CEE-B7DC-774078E35726}">
  <ds:schemaRefs>
    <ds:schemaRef ds:uri="http://schemas.microsoft.com/sharepoint/v3/contenttype/forms"/>
  </ds:schemaRefs>
</ds:datastoreItem>
</file>

<file path=customXml/itemProps2.xml><?xml version="1.0" encoding="utf-8"?>
<ds:datastoreItem xmlns:ds="http://schemas.openxmlformats.org/officeDocument/2006/customXml" ds:itemID="{73AB745C-3AC4-4813-B52E-1AFB2FFDB031}">
  <ds:schemaRefs>
    <ds:schemaRef ds:uri="http://purl.org/dc/terms/"/>
    <ds:schemaRef ds:uri="http://purl.org/dc/elements/1.1/"/>
    <ds:schemaRef ds:uri="http://purl.org/dc/dcmitype/"/>
    <ds:schemaRef ds:uri="http://schemas.microsoft.com/office/2006/metadata/properties"/>
    <ds:schemaRef ds:uri="http://schemas.microsoft.com/office/2006/documentManagement/types"/>
    <ds:schemaRef ds:uri="http://www.w3.org/XML/1998/namespace"/>
    <ds:schemaRef ds:uri="919d6a1f-75c8-4f50-915c-0ce704df546e"/>
    <ds:schemaRef ds:uri="http://schemas.microsoft.com/office/infopath/2007/PartnerControls"/>
    <ds:schemaRef ds:uri="http://schemas.openxmlformats.org/package/2006/metadata/core-properties"/>
    <ds:schemaRef ds:uri="59d769d5-55e3-4c13-88e5-cba8dd28c539"/>
  </ds:schemaRefs>
</ds:datastoreItem>
</file>

<file path=customXml/itemProps3.xml><?xml version="1.0" encoding="utf-8"?>
<ds:datastoreItem xmlns:ds="http://schemas.openxmlformats.org/officeDocument/2006/customXml" ds:itemID="{51F55A25-58CC-446A-932B-25D6EF1EAA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9d6a1f-75c8-4f50-915c-0ce704df546e"/>
    <ds:schemaRef ds:uri="59d769d5-55e3-4c13-88e5-cba8dd28c5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6434</TotalTime>
  <Words>2185</Words>
  <Application>Microsoft Office PowerPoint</Application>
  <PresentationFormat>Widescreen</PresentationFormat>
  <Paragraphs>300</Paragraphs>
  <Slides>41</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Arial Black</vt:lpstr>
      <vt:lpstr>Calibri</vt:lpstr>
      <vt:lpstr>Open Sans</vt:lpstr>
      <vt:lpstr>Open Sans Semibold</vt:lpstr>
      <vt:lpstr>Wingdings</vt:lpstr>
      <vt:lpstr>Office Theme</vt:lpstr>
      <vt:lpstr>ASK AN EXPERT  How to Make Conflict Work for Teams</vt:lpstr>
      <vt:lpstr>Before We Get Started</vt:lpstr>
      <vt:lpstr>Gail Fann Thomas, EdD</vt:lpstr>
      <vt:lpstr>Poll</vt:lpstr>
      <vt:lpstr>Open-ended question – examples of team conflict</vt:lpstr>
      <vt:lpstr>Ask an expert overview</vt:lpstr>
      <vt:lpstr>More questions and answers…….</vt:lpstr>
      <vt:lpstr>AAE Question</vt:lpstr>
      <vt:lpstr>PowerPoint Presentation</vt:lpstr>
      <vt:lpstr>Research shows that teams who excel at managing conflict are:</vt:lpstr>
      <vt:lpstr>AAE Question</vt:lpstr>
      <vt:lpstr>Define, assess, and adapt </vt:lpstr>
      <vt:lpstr>PowerPoint Presentation</vt:lpstr>
      <vt:lpstr>PowerPoint Presentation</vt:lpstr>
      <vt:lpstr>PowerPoint Presentation</vt:lpstr>
      <vt:lpstr>PowerPoint Presentation</vt:lpstr>
      <vt:lpstr>Updated TMBC research about approaches to conflict (compared to similar 2008 study)</vt:lpstr>
      <vt:lpstr>AAE Question</vt:lpstr>
      <vt:lpstr>Know your preferences and your team members’ preferences</vt:lpstr>
      <vt:lpstr>Take advantage of TKI reports and resources to improve conflict-handling behaviors</vt:lpstr>
      <vt:lpstr>AAE Question</vt:lpstr>
      <vt:lpstr>Conflict varies over time and by modality</vt:lpstr>
      <vt:lpstr>Conflict differs for virtual workers</vt:lpstr>
      <vt:lpstr>AAE Question</vt:lpstr>
      <vt:lpstr>Analyze the pattern of your preferences</vt:lpstr>
      <vt:lpstr>Conflict-handling personal development plan</vt:lpstr>
      <vt:lpstr>AAE Question</vt:lpstr>
      <vt:lpstr>PowerPoint Presentation</vt:lpstr>
      <vt:lpstr>AAE Question</vt:lpstr>
      <vt:lpstr>Conflict management for Millennials, Gen X and Baby Boomers*</vt:lpstr>
      <vt:lpstr>Conflict Handling Style Means and Organizational Level</vt:lpstr>
      <vt:lpstr>Consider differences in intrinsic motivation across the generations to manage intergenerational conflict</vt:lpstr>
      <vt:lpstr>AAE Question</vt:lpstr>
      <vt:lpstr>Examples of conflict you might face with your boss</vt:lpstr>
      <vt:lpstr>What makes it difficult to express disagreements with your boss?</vt:lpstr>
      <vt:lpstr>Suggestions for managing conflict with your boss (adjust based on level of trust and psychological safety)  </vt:lpstr>
      <vt:lpstr>AAE Question</vt:lpstr>
      <vt:lpstr>Dealing with bullying</vt:lpstr>
      <vt:lpstr>PowerPoint Presentation</vt:lpstr>
      <vt:lpstr>Podcast, webinars, team conflict assessments</vt:lpstr>
      <vt:lpstr>Suggested Reading</vt:lpstr>
    </vt:vector>
  </TitlesOfParts>
  <Company>CPP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 Collins</dc:creator>
  <cp:lastModifiedBy>Thomas, Gail (Emeritus)</cp:lastModifiedBy>
  <cp:revision>299</cp:revision>
  <cp:lastPrinted>2023-05-02T05:53:35Z</cp:lastPrinted>
  <dcterms:created xsi:type="dcterms:W3CDTF">2018-05-21T13:55:24Z</dcterms:created>
  <dcterms:modified xsi:type="dcterms:W3CDTF">2023-05-02T07:02:29Z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0x0101001A318EDC9A0BAE418F94C6A12A5095D0</vt:lpwstr>
  </property>
  <property fmtid="{D5CDD505-2E9C-101B-9397-08002B2CF9AE}" pid="3" name="MediaServiceImageTags">
    <vt:lpwstr/>
  </property>
</Properties>
</file>